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Alegreya"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813e1b52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813e1b52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today I decided to introduce this paper called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reason why i chose this paper is because it looks like the first paper to introduce attention mechanisms in machine translation. And also it gets more citations when people talk about attention mechanisms in Natural Language Processing.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13e1b52c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13e1b52c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assuming you have a long sentence a human translator will probably translate the first few words and then the next few words and so on.</a:t>
            </a:r>
            <a:endParaRPr/>
          </a:p>
          <a:p>
            <a:pPr marL="0" lvl="0" indent="0" algn="l" rtl="0">
              <a:spcBef>
                <a:spcPts val="0"/>
              </a:spcBef>
              <a:spcAft>
                <a:spcPts val="0"/>
              </a:spcAft>
              <a:buNone/>
            </a:pPr>
            <a:endParaRPr/>
          </a:p>
          <a:p>
            <a:pPr marL="0" lvl="0" indent="0" algn="l" rtl="0">
              <a:spcBef>
                <a:spcPts val="0"/>
              </a:spcBef>
              <a:spcAft>
                <a:spcPts val="0"/>
              </a:spcAft>
              <a:buNone/>
            </a:pPr>
            <a:r>
              <a:rPr lang="en"/>
              <a:t>So the idea is for the network to be able to have a similar approach as that of a human in that case you avoid memorising the entire sentence.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813e1b52c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813e1b52c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so the main contribution of this paper is that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13e1b52c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13e1b52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BRNN: hj contains xj with its context (..., xj-1, ,xj+1, …). (h1, ...., hL) is the new variable length representation instead of a fixed length. </a:t>
            </a:r>
            <a:endParaRPr/>
          </a:p>
          <a:p>
            <a:pPr marL="0" lvl="0" indent="0" algn="l" rtl="0">
              <a:spcBef>
                <a:spcPts val="0"/>
              </a:spcBef>
              <a:spcAft>
                <a:spcPts val="0"/>
              </a:spcAft>
              <a:buNone/>
            </a:pPr>
            <a:endParaRPr/>
          </a:p>
          <a:p>
            <a:pPr marL="0" lvl="0" indent="0" algn="l" rtl="0">
              <a:spcBef>
                <a:spcPts val="0"/>
              </a:spcBef>
              <a:spcAft>
                <a:spcPts val="0"/>
              </a:spcAft>
              <a:buNone/>
            </a:pPr>
            <a:r>
              <a:rPr lang="en"/>
              <a:t>So the hidden state at every time step is a concatenation og both hidden states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13e1b52c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13e1b52c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813e1b52c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813e1b52c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13e1b52c_0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13e1b52c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813e1b52c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813e1b52c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13e1b52c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13e1b52c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813e1b52c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813e1b52c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813e1b52c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813e1b52c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for beem search, because at the end or at the output y, we generate an embedding then we look at the vocabulary to see which one is more probable and we keep that. And use that to compute the probability of the next word.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813e1b52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813e1b52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 little bit outline of today’s session;</a:t>
            </a:r>
            <a:endParaRPr/>
          </a:p>
          <a:p>
            <a:pPr marL="457200" lvl="0" indent="-298450" algn="l" rtl="0">
              <a:spcBef>
                <a:spcPts val="0"/>
              </a:spcBef>
              <a:spcAft>
                <a:spcPts val="0"/>
              </a:spcAft>
              <a:buSzPts val="1100"/>
              <a:buChar char="-"/>
            </a:pPr>
            <a:r>
              <a:rPr lang="en"/>
              <a:t>First we gonna talk briefly about the introduction and formal definition of the translation task in this case the paper translates from english to french.</a:t>
            </a:r>
            <a:endParaRPr/>
          </a:p>
          <a:p>
            <a:pPr marL="457200" lvl="0" indent="-298450" algn="l" rtl="0">
              <a:spcBef>
                <a:spcPts val="0"/>
              </a:spcBef>
              <a:spcAft>
                <a:spcPts val="0"/>
              </a:spcAft>
              <a:buSzPts val="1100"/>
              <a:buChar char="-"/>
            </a:pPr>
            <a:r>
              <a:rPr lang="en"/>
              <a:t>I will also briefly talk about the baseline which is basically sequence to sequence for the sake of understanding the attention</a:t>
            </a:r>
            <a:endParaRPr/>
          </a:p>
          <a:p>
            <a:pPr marL="457200" lvl="0" indent="-298450" algn="l" rtl="0">
              <a:spcBef>
                <a:spcPts val="0"/>
              </a:spcBef>
              <a:spcAft>
                <a:spcPts val="0"/>
              </a:spcAft>
              <a:buSzPts val="1100"/>
              <a:buChar char="-"/>
            </a:pPr>
            <a:r>
              <a:rPr lang="en"/>
              <a:t>And the third part is attention which is the main focus of this paper</a:t>
            </a:r>
            <a:endParaRPr/>
          </a:p>
          <a:p>
            <a:pPr marL="457200" lvl="0" indent="-298450" algn="l" rtl="0">
              <a:spcBef>
                <a:spcPts val="0"/>
              </a:spcBef>
              <a:spcAft>
                <a:spcPts val="0"/>
              </a:spcAft>
              <a:buSzPts val="1100"/>
              <a:buChar char="-"/>
            </a:pPr>
            <a:r>
              <a:rPr lang="en"/>
              <a:t>I will also talk about BiRNN and how they are used here</a:t>
            </a:r>
            <a:endParaRPr/>
          </a:p>
          <a:p>
            <a:pPr marL="457200" lvl="0" indent="-298450" algn="l" rtl="0">
              <a:spcBef>
                <a:spcPts val="0"/>
              </a:spcBef>
              <a:spcAft>
                <a:spcPts val="0"/>
              </a:spcAft>
              <a:buSzPts val="1100"/>
              <a:buChar char="-"/>
            </a:pPr>
            <a:r>
              <a:rPr lang="en"/>
              <a:t>At the end I raised some points for discussion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13e1b52c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13e1b52c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Moses is the God of the baseline in Machine translation</a:t>
            </a:r>
            <a:endParaRPr/>
          </a:p>
          <a:p>
            <a:pPr marL="457200" lvl="0" indent="-298450" algn="l" rtl="0">
              <a:spcBef>
                <a:spcPts val="0"/>
              </a:spcBef>
              <a:spcAft>
                <a:spcPts val="0"/>
              </a:spcAft>
              <a:buSzPts val="1100"/>
              <a:buChar char="-"/>
            </a:pPr>
            <a:r>
              <a:rPr lang="en"/>
              <a:t>* means that the model was trained for a very long time until the performance on the development set stoped.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813e1b52c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813e1b52c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Moses is the God of the baseline in Machine translation</a:t>
            </a:r>
            <a:endParaRPr/>
          </a:p>
          <a:p>
            <a:pPr marL="457200" lvl="0" indent="-298450" algn="l" rtl="0">
              <a:spcBef>
                <a:spcPts val="0"/>
              </a:spcBef>
              <a:spcAft>
                <a:spcPts val="0"/>
              </a:spcAft>
              <a:buSzPts val="1100"/>
              <a:buChar char="-"/>
            </a:pPr>
            <a:r>
              <a:rPr lang="en"/>
              <a:t>* means that the model was trained for a very long time until the performance on the development set stoped.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813e1b52c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813e1b52c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13e1b52c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13e1b52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813e1b52c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813e1b52c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813e1b52c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813e1b52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813e1b52c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813e1b52c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13e1b52c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13e1b52c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813e1b52c_0_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813e1b52c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813e1b52c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13e1b52c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813e1b52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813e1b52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let us start by a brief introduction of sequence to sequence. </a:t>
            </a:r>
            <a:endParaRPr/>
          </a:p>
          <a:p>
            <a:pPr marL="0" lvl="0" indent="0" algn="l" rtl="0">
              <a:spcBef>
                <a:spcPts val="0"/>
              </a:spcBef>
              <a:spcAft>
                <a:spcPts val="0"/>
              </a:spcAft>
              <a:buNone/>
            </a:pPr>
            <a:endParaRPr/>
          </a:p>
          <a:p>
            <a:pPr marL="0" lvl="0" indent="0" algn="l" rtl="0">
              <a:spcBef>
                <a:spcPts val="0"/>
              </a:spcBef>
              <a:spcAft>
                <a:spcPts val="0"/>
              </a:spcAft>
              <a:buNone/>
            </a:pPr>
            <a:r>
              <a:rPr lang="en"/>
              <a:t>And for me the easiest way to understand this was through examples.</a:t>
            </a:r>
            <a:endParaRPr/>
          </a:p>
          <a:p>
            <a:pPr marL="0" lvl="0" indent="0" algn="l" rtl="0">
              <a:spcBef>
                <a:spcPts val="0"/>
              </a:spcBef>
              <a:spcAft>
                <a:spcPts val="0"/>
              </a:spcAft>
              <a:buNone/>
            </a:pPr>
            <a:endParaRPr/>
          </a:p>
          <a:p>
            <a:pPr marL="0" lvl="0" indent="0" algn="l" rtl="0">
              <a:spcBef>
                <a:spcPts val="0"/>
              </a:spcBef>
              <a:spcAft>
                <a:spcPts val="0"/>
              </a:spcAft>
              <a:buNone/>
            </a:pPr>
            <a:r>
              <a:rPr lang="en"/>
              <a:t>So lets say you want to input a french sentence   and you want to translate it to an english sentence Jane is visiting africa in september</a:t>
            </a:r>
            <a:endParaRPr/>
          </a:p>
          <a:p>
            <a:pPr marL="0" lvl="0" indent="0" algn="l" rtl="0">
              <a:spcBef>
                <a:spcPts val="0"/>
              </a:spcBef>
              <a:spcAft>
                <a:spcPts val="0"/>
              </a:spcAft>
              <a:buNone/>
            </a:pPr>
            <a:endParaRPr/>
          </a:p>
          <a:p>
            <a:pPr marL="0" lvl="0" indent="0" algn="l" rtl="0">
              <a:spcBef>
                <a:spcPts val="0"/>
              </a:spcBef>
              <a:spcAft>
                <a:spcPts val="0"/>
              </a:spcAft>
              <a:buNone/>
            </a:pPr>
            <a:r>
              <a:rPr lang="en"/>
              <a:t>So we represent the input sequence with x and the output sequence with y.</a:t>
            </a:r>
            <a:endParaRPr/>
          </a:p>
          <a:p>
            <a:pPr marL="0" lvl="0" indent="0" algn="l" rtl="0">
              <a:spcBef>
                <a:spcPts val="0"/>
              </a:spcBef>
              <a:spcAft>
                <a:spcPts val="0"/>
              </a:spcAft>
              <a:buNone/>
            </a:pPr>
            <a:endParaRPr/>
          </a:p>
          <a:p>
            <a:pPr marL="0" lvl="0" indent="0" algn="l" rtl="0">
              <a:spcBef>
                <a:spcPts val="0"/>
              </a:spcBef>
              <a:spcAft>
                <a:spcPts val="0"/>
              </a:spcAft>
              <a:buNone/>
            </a:pPr>
            <a:r>
              <a:rPr lang="en"/>
              <a:t>So we then train a neural network to input the sequence x and output the sequence y.</a:t>
            </a:r>
            <a:endParaRPr/>
          </a:p>
          <a:p>
            <a:pPr marL="0" lvl="0" indent="0" algn="l" rtl="0">
              <a:spcBef>
                <a:spcPts val="0"/>
              </a:spcBef>
              <a:spcAft>
                <a:spcPts val="0"/>
              </a:spcAft>
              <a:buNone/>
            </a:pPr>
            <a:endParaRPr/>
          </a:p>
          <a:p>
            <a:pPr marL="0" lvl="0" indent="0" algn="l" rtl="0">
              <a:spcBef>
                <a:spcPts val="0"/>
              </a:spcBef>
              <a:spcAft>
                <a:spcPts val="0"/>
              </a:spcAft>
              <a:buNone/>
            </a:pPr>
            <a:r>
              <a:rPr lang="en"/>
              <a:t>So first we build an RNN encoder network where we feed french sentence one word at a time </a:t>
            </a:r>
            <a:endParaRPr/>
          </a:p>
          <a:p>
            <a:pPr marL="0" lvl="0" indent="0" algn="l" rtl="0">
              <a:spcBef>
                <a:spcPts val="0"/>
              </a:spcBef>
              <a:spcAft>
                <a:spcPts val="0"/>
              </a:spcAft>
              <a:buNone/>
            </a:pPr>
            <a:r>
              <a:rPr lang="en"/>
              <a:t>After ingesting the input sequence, the RNN outputs a vector that represents the input sentence.</a:t>
            </a:r>
            <a:endParaRPr/>
          </a:p>
          <a:p>
            <a:pPr marL="0" lvl="0" indent="0" algn="l" rtl="0">
              <a:spcBef>
                <a:spcPts val="0"/>
              </a:spcBef>
              <a:spcAft>
                <a:spcPts val="0"/>
              </a:spcAft>
              <a:buNone/>
            </a:pPr>
            <a:endParaRPr/>
          </a:p>
          <a:p>
            <a:pPr marL="0" lvl="0" indent="0" algn="l" rtl="0">
              <a:spcBef>
                <a:spcPts val="0"/>
              </a:spcBef>
              <a:spcAft>
                <a:spcPts val="0"/>
              </a:spcAft>
              <a:buNone/>
            </a:pPr>
            <a:r>
              <a:rPr lang="en"/>
              <a:t>After that we then build a decoder network which takes as input the encoder output </a:t>
            </a:r>
            <a:endParaRPr/>
          </a:p>
          <a:p>
            <a:pPr marL="0" lvl="0" indent="0" algn="l" rtl="0">
              <a:spcBef>
                <a:spcPts val="0"/>
              </a:spcBef>
              <a:spcAft>
                <a:spcPts val="0"/>
              </a:spcAft>
              <a:buNone/>
            </a:pPr>
            <a:r>
              <a:rPr lang="en"/>
              <a:t>and then can be trained to output the translation one word at a time until when it outputs the end of sentence token.</a:t>
            </a:r>
            <a:endParaRPr/>
          </a:p>
          <a:p>
            <a:pPr marL="0" lvl="0" indent="0" algn="l" rtl="0">
              <a:spcBef>
                <a:spcPts val="0"/>
              </a:spcBef>
              <a:spcAft>
                <a:spcPts val="0"/>
              </a:spcAft>
              <a:buNone/>
            </a:pPr>
            <a:endParaRPr/>
          </a:p>
          <a:p>
            <a:pPr marL="0" lvl="0" indent="0" algn="l" rtl="0">
              <a:spcBef>
                <a:spcPts val="0"/>
              </a:spcBef>
              <a:spcAft>
                <a:spcPts val="0"/>
              </a:spcAft>
              <a:buNone/>
            </a:pPr>
            <a:r>
              <a:rPr lang="en"/>
              <a:t>And these ideas are mainly due to these two papers if anyone is interested to get more details.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13e1b52c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13e1b52c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model might tell you what is the probability of different corresponding english translations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813e1b52c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813e1b52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as we translate we have three inputs for the decoding step</a:t>
            </a:r>
            <a:endParaRPr/>
          </a:p>
          <a:p>
            <a:pPr marL="0" lvl="0" indent="0" algn="l" rtl="0">
              <a:spcBef>
                <a:spcPts val="0"/>
              </a:spcBef>
              <a:spcAft>
                <a:spcPts val="0"/>
              </a:spcAft>
              <a:buNone/>
            </a:pPr>
            <a:endParaRPr/>
          </a:p>
          <a:p>
            <a:pPr marL="0" lvl="0" indent="0" algn="l" rtl="0">
              <a:spcBef>
                <a:spcPts val="0"/>
              </a:spcBef>
              <a:spcAft>
                <a:spcPts val="0"/>
              </a:spcAft>
              <a:buNone/>
            </a:pPr>
            <a:r>
              <a:rPr lang="en"/>
              <a:t>We compute every hidden state for decoder from:</a:t>
            </a:r>
            <a:endParaRPr/>
          </a:p>
          <a:p>
            <a:pPr marL="457200" lvl="0" indent="-298450" algn="l" rtl="0">
              <a:spcBef>
                <a:spcPts val="0"/>
              </a:spcBef>
              <a:spcAft>
                <a:spcPts val="0"/>
              </a:spcAft>
              <a:buSzPts val="1100"/>
              <a:buChar char="-"/>
            </a:pPr>
            <a:r>
              <a:rPr lang="en"/>
              <a:t>Previous hidden state (standard)</a:t>
            </a:r>
            <a:endParaRPr/>
          </a:p>
          <a:p>
            <a:pPr marL="457200" lvl="0" indent="-298450" algn="l" rtl="0">
              <a:spcBef>
                <a:spcPts val="0"/>
              </a:spcBef>
              <a:spcAft>
                <a:spcPts val="0"/>
              </a:spcAft>
              <a:buSzPts val="1100"/>
              <a:buChar char="-"/>
            </a:pPr>
            <a:r>
              <a:rPr lang="en"/>
              <a:t>Last hidden vector of the encoder C</a:t>
            </a:r>
            <a:endParaRPr/>
          </a:p>
          <a:p>
            <a:pPr marL="457200" lvl="0" indent="-298450" algn="l" rtl="0">
              <a:spcBef>
                <a:spcPts val="0"/>
              </a:spcBef>
              <a:spcAft>
                <a:spcPts val="0"/>
              </a:spcAft>
              <a:buSzPts val="1100"/>
              <a:buChar char="-"/>
            </a:pPr>
            <a:r>
              <a:rPr lang="en"/>
              <a:t>Previous predicted output word yt-1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813e1b52c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813e1b52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way of looking at the encoder- decoder, this picture is the same as the previous one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So as we translate we have three different inputs for each hidden state during the decoding step.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13e1b52c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13e1b52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What are some of the challenges or the short falls with the RNN encoder decoder </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So the RNN itself has got attendance to put more emphasis  on things it has seen recently even for longer sentence so what it has seen earlier is forgotten.</a:t>
            </a:r>
            <a:endParaRPr/>
          </a:p>
          <a:p>
            <a:pPr marL="457200" lvl="0" indent="-298450" algn="l" rtl="0">
              <a:spcBef>
                <a:spcPts val="0"/>
              </a:spcBef>
              <a:spcAft>
                <a:spcPts val="0"/>
              </a:spcAft>
              <a:buSzPts val="1100"/>
              <a:buChar char="-"/>
            </a:pPr>
            <a:r>
              <a:rPr lang="en"/>
              <a:t>So this is the problem as you can see, as the length of sentence increases, the performance drops. </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Another potential issue is that the neural network has to compress all the necessary information of a source sentence into a fixed-length vector </a:t>
            </a:r>
            <a:endParaRPr/>
          </a:p>
          <a:p>
            <a:pPr marL="457200" lvl="0" indent="0" algn="l" rtl="0">
              <a:spcBef>
                <a:spcPts val="0"/>
              </a:spcBef>
              <a:spcAft>
                <a:spcPts val="0"/>
              </a:spcAft>
              <a:buNone/>
            </a:pPr>
            <a:r>
              <a:rPr lang="en"/>
              <a:t>Which may make it difficult to cope with longer sentences. Especially those that are longer than the sentences in the training corpus.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813e1b52c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813e1b52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case the encoder-decoder correctly translated up to a medical center.</a:t>
            </a:r>
            <a:endParaRPr/>
          </a:p>
          <a:p>
            <a:pPr marL="0" lvl="0" indent="0" algn="l" rtl="0">
              <a:spcBef>
                <a:spcPts val="0"/>
              </a:spcBef>
              <a:spcAft>
                <a:spcPts val="0"/>
              </a:spcAft>
              <a:buNone/>
            </a:pPr>
            <a:r>
              <a:rPr lang="en"/>
              <a:t> From there on (the underlined it deviated from the original meaning of the source sentence).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813e1b52c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813e1b52c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oogle.github.io/seq2seq/"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iclr.cc/archive/www/lib/exe/fetch.php%3Fmedia=iclr2015:bahdanau-iclr2015.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www.statmt.org/wmt14/translation-task.html"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503950"/>
            <a:ext cx="8520600" cy="71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rgbClr val="434343"/>
                </a:solidFill>
                <a:latin typeface="Times New Roman"/>
                <a:ea typeface="Times New Roman"/>
                <a:cs typeface="Times New Roman"/>
                <a:sym typeface="Times New Roman"/>
              </a:rPr>
              <a:t>NEURAL MACHINE TRANSLATION BY</a:t>
            </a:r>
            <a:r>
              <a:rPr lang="en" sz="2000" b="1">
                <a:latin typeface="Times New Roman"/>
                <a:ea typeface="Times New Roman"/>
                <a:cs typeface="Times New Roman"/>
                <a:sym typeface="Times New Roman"/>
              </a:rPr>
              <a:t> </a:t>
            </a:r>
            <a:r>
              <a:rPr lang="en" sz="2000" b="1">
                <a:solidFill>
                  <a:srgbClr val="000000"/>
                </a:solidFill>
                <a:latin typeface="Times New Roman"/>
                <a:ea typeface="Times New Roman"/>
                <a:cs typeface="Times New Roman"/>
                <a:sym typeface="Times New Roman"/>
              </a:rPr>
              <a:t>JOINTLY LEARNING TO ALIGN AND TRANSLATE</a:t>
            </a:r>
            <a:r>
              <a:rPr lang="en" sz="2000" b="1">
                <a:latin typeface="Times New Roman"/>
                <a:ea typeface="Times New Roman"/>
                <a:cs typeface="Times New Roman"/>
                <a:sym typeface="Times New Roman"/>
              </a:rPr>
              <a:t>  </a:t>
            </a:r>
            <a:r>
              <a:rPr lang="en" sz="2000" b="1">
                <a:solidFill>
                  <a:srgbClr val="666666"/>
                </a:solidFill>
                <a:latin typeface="Times New Roman"/>
                <a:ea typeface="Times New Roman"/>
                <a:cs typeface="Times New Roman"/>
                <a:sym typeface="Times New Roman"/>
              </a:rPr>
              <a:t>‘ICLR 15’</a:t>
            </a:r>
            <a:endParaRPr sz="2000" b="1">
              <a:solidFill>
                <a:srgbClr val="666666"/>
              </a:solidFill>
              <a:latin typeface="Times New Roman"/>
              <a:ea typeface="Times New Roman"/>
              <a:cs typeface="Times New Roman"/>
              <a:sym typeface="Times New Roman"/>
            </a:endParaRPr>
          </a:p>
        </p:txBody>
      </p:sp>
      <p:sp>
        <p:nvSpPr>
          <p:cNvPr id="100" name="Google Shape;100;p25"/>
          <p:cNvSpPr txBox="1">
            <a:spLocks noGrp="1"/>
          </p:cNvSpPr>
          <p:nvPr>
            <p:ph type="subTitle" idx="1"/>
          </p:nvPr>
        </p:nvSpPr>
        <p:spPr>
          <a:xfrm>
            <a:off x="1149900" y="1296050"/>
            <a:ext cx="3576300" cy="5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Dzmitry Bahdanau </a:t>
            </a:r>
            <a:endParaRPr sz="1400"/>
          </a:p>
          <a:p>
            <a:pPr marL="0" lvl="0" indent="0" algn="ctr" rtl="0">
              <a:spcBef>
                <a:spcPts val="0"/>
              </a:spcBef>
              <a:spcAft>
                <a:spcPts val="0"/>
              </a:spcAft>
              <a:buNone/>
            </a:pPr>
            <a:r>
              <a:rPr lang="en" sz="1400"/>
              <a:t>Jacobs University Bremen </a:t>
            </a:r>
            <a:endParaRPr sz="1400"/>
          </a:p>
        </p:txBody>
      </p:sp>
      <p:sp>
        <p:nvSpPr>
          <p:cNvPr id="101" name="Google Shape;101;p25"/>
          <p:cNvSpPr txBox="1">
            <a:spLocks noGrp="1"/>
          </p:cNvSpPr>
          <p:nvPr>
            <p:ph type="subTitle" idx="1"/>
          </p:nvPr>
        </p:nvSpPr>
        <p:spPr>
          <a:xfrm>
            <a:off x="4345200" y="1296050"/>
            <a:ext cx="3576300" cy="5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KyungHyun Cho, </a:t>
            </a:r>
            <a:r>
              <a:rPr lang="en" sz="1400" b="1"/>
              <a:t>Yoshua Bengio</a:t>
            </a:r>
            <a:r>
              <a:rPr lang="en" sz="1400"/>
              <a:t>* </a:t>
            </a:r>
            <a:endParaRPr sz="1400"/>
          </a:p>
          <a:p>
            <a:pPr marL="0" lvl="0" indent="0" algn="ctr" rtl="0">
              <a:spcBef>
                <a:spcPts val="0"/>
              </a:spcBef>
              <a:spcAft>
                <a:spcPts val="0"/>
              </a:spcAft>
              <a:buNone/>
            </a:pPr>
            <a:r>
              <a:rPr lang="en" sz="1400"/>
              <a:t>Universite de Montreal</a:t>
            </a:r>
            <a:endParaRPr sz="1400"/>
          </a:p>
        </p:txBody>
      </p:sp>
      <p:sp>
        <p:nvSpPr>
          <p:cNvPr id="102" name="Google Shape;102;p25"/>
          <p:cNvSpPr txBox="1">
            <a:spLocks noGrp="1"/>
          </p:cNvSpPr>
          <p:nvPr>
            <p:ph type="subTitle" idx="1"/>
          </p:nvPr>
        </p:nvSpPr>
        <p:spPr>
          <a:xfrm>
            <a:off x="525175" y="2430550"/>
            <a:ext cx="3246600" cy="3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Presenter: Happy Buzaaba</a:t>
            </a:r>
            <a:endParaRPr sz="1300"/>
          </a:p>
          <a:p>
            <a:pPr marL="0" lvl="0" indent="0" algn="ctr" rtl="0">
              <a:spcBef>
                <a:spcPts val="0"/>
              </a:spcBef>
              <a:spcAft>
                <a:spcPts val="0"/>
              </a:spcAft>
              <a:buNone/>
            </a:pPr>
            <a:r>
              <a:rPr lang="en" sz="1300"/>
              <a:t> University of Tsukuba </a:t>
            </a:r>
            <a:endParaRPr sz="1300"/>
          </a:p>
          <a:p>
            <a:pPr marL="0" lvl="0" indent="0" algn="ctr" rtl="0">
              <a:spcBef>
                <a:spcPts val="0"/>
              </a:spcBef>
              <a:spcAft>
                <a:spcPts val="0"/>
              </a:spcAft>
              <a:buNone/>
            </a:pPr>
            <a:r>
              <a:rPr lang="en" sz="1300"/>
              <a:t>D2 KDE Member</a:t>
            </a:r>
            <a:endParaRPr sz="1300"/>
          </a:p>
          <a:p>
            <a:pPr marL="0" lvl="0" indent="0" algn="ctr" rtl="0">
              <a:spcBef>
                <a:spcPts val="0"/>
              </a:spcBef>
              <a:spcAft>
                <a:spcPts val="0"/>
              </a:spcAft>
              <a:buNone/>
            </a:pPr>
            <a:endParaRPr sz="1400"/>
          </a:p>
          <a:p>
            <a:pPr marL="0" lvl="0" indent="0" algn="ctr" rtl="0">
              <a:spcBef>
                <a:spcPts val="0"/>
              </a:spcBef>
              <a:spcAft>
                <a:spcPts val="0"/>
              </a:spcAft>
              <a:buNone/>
            </a:pPr>
            <a:r>
              <a:rPr lang="en" sz="1400"/>
              <a:t>Supervisor: </a:t>
            </a:r>
            <a:r>
              <a:rPr lang="en" sz="1300" b="1"/>
              <a:t>Prof Toshiyuki Amagasa</a:t>
            </a:r>
            <a:endParaRPr sz="1300" b="1"/>
          </a:p>
          <a:p>
            <a:pPr marL="0" lvl="0" indent="0" algn="ctr" rtl="0">
              <a:spcBef>
                <a:spcPts val="0"/>
              </a:spcBef>
              <a:spcAft>
                <a:spcPts val="0"/>
              </a:spcAft>
              <a:buNone/>
            </a:pPr>
            <a:endParaRPr sz="1400"/>
          </a:p>
          <a:p>
            <a:pPr marL="0" lvl="0" indent="0" algn="ctr" rtl="0">
              <a:spcBef>
                <a:spcPts val="0"/>
              </a:spcBef>
              <a:spcAft>
                <a:spcPts val="0"/>
              </a:spcAft>
              <a:buNone/>
            </a:pPr>
            <a:r>
              <a:rPr lang="en" sz="1400" b="1"/>
              <a:t>Date: 2019-04-22</a:t>
            </a:r>
            <a:endParaRPr sz="1400" b="1"/>
          </a:p>
        </p:txBody>
      </p:sp>
      <p:pic>
        <p:nvPicPr>
          <p:cNvPr id="103" name="Google Shape;103;p25"/>
          <p:cNvPicPr preferRelativeResize="0"/>
          <p:nvPr/>
        </p:nvPicPr>
        <p:blipFill>
          <a:blip r:embed="rId3">
            <a:alphaModFix/>
          </a:blip>
          <a:stretch>
            <a:fillRect/>
          </a:stretch>
        </p:blipFill>
        <p:spPr>
          <a:xfrm>
            <a:off x="3845385" y="2124550"/>
            <a:ext cx="4834840" cy="2459725"/>
          </a:xfrm>
          <a:prstGeom prst="rect">
            <a:avLst/>
          </a:prstGeom>
          <a:noFill/>
          <a:ln>
            <a:noFill/>
          </a:ln>
        </p:spPr>
      </p:pic>
      <p:sp>
        <p:nvSpPr>
          <p:cNvPr id="104" name="Google Shape;104;p25"/>
          <p:cNvSpPr txBox="1"/>
          <p:nvPr/>
        </p:nvSpPr>
        <p:spPr>
          <a:xfrm>
            <a:off x="304800" y="4629150"/>
            <a:ext cx="31197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source </a:t>
            </a:r>
            <a:r>
              <a:rPr lang="en" sz="1050" u="sng">
                <a:solidFill>
                  <a:srgbClr val="6611CC"/>
                </a:solidFill>
                <a:latin typeface="Roboto"/>
                <a:ea typeface="Roboto"/>
                <a:cs typeface="Roboto"/>
                <a:sym typeface="Roboto"/>
                <a:hlinkClick r:id="rId4"/>
              </a:rPr>
              <a:t>https://google.github.io/seq2seq/</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97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Learning to Align and Translate</a:t>
            </a:r>
            <a:endParaRPr>
              <a:solidFill>
                <a:srgbClr val="6D9EEB"/>
              </a:solidFill>
            </a:endParaRPr>
          </a:p>
        </p:txBody>
      </p:sp>
      <p:sp>
        <p:nvSpPr>
          <p:cNvPr id="216" name="Google Shape;216;p34"/>
          <p:cNvSpPr txBox="1">
            <a:spLocks noGrp="1"/>
          </p:cNvSpPr>
          <p:nvPr>
            <p:ph type="body" idx="1"/>
          </p:nvPr>
        </p:nvSpPr>
        <p:spPr>
          <a:xfrm>
            <a:off x="311700" y="923875"/>
            <a:ext cx="8239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D9EEB"/>
                </a:solidFill>
              </a:rPr>
              <a:t>Key Idea</a:t>
            </a:r>
            <a:endParaRPr b="1">
              <a:solidFill>
                <a:srgbClr val="6D9EEB"/>
              </a:solidFill>
            </a:endParaRPr>
          </a:p>
          <a:p>
            <a:pPr marL="0" lvl="0" indent="0" algn="l" rtl="0">
              <a:spcBef>
                <a:spcPts val="1600"/>
              </a:spcBef>
              <a:spcAft>
                <a:spcPts val="0"/>
              </a:spcAft>
              <a:buNone/>
            </a:pPr>
            <a:r>
              <a:rPr lang="en" b="1"/>
              <a:t>Translate sentence part by part. </a:t>
            </a:r>
            <a:endParaRPr b="1"/>
          </a:p>
          <a:p>
            <a:pPr marL="0" lvl="0" indent="0" algn="l" rtl="0">
              <a:spcBef>
                <a:spcPts val="1600"/>
              </a:spcBef>
              <a:spcAft>
                <a:spcPts val="0"/>
              </a:spcAft>
              <a:buNone/>
            </a:pPr>
            <a:r>
              <a:rPr lang="en"/>
              <a:t>The agreement on European Economic Area was signed in 1992</a:t>
            </a:r>
            <a:endParaRPr/>
          </a:p>
          <a:p>
            <a:pPr marL="0" lvl="0" indent="0" algn="l" rtl="0">
              <a:spcBef>
                <a:spcPts val="1600"/>
              </a:spcBef>
              <a:spcAft>
                <a:spcPts val="0"/>
              </a:spcAft>
              <a:buClr>
                <a:schemeClr val="dk1"/>
              </a:buClr>
              <a:buSzPts val="1100"/>
              <a:buFont typeface="Arial"/>
              <a:buNone/>
            </a:pPr>
            <a:r>
              <a:rPr lang="en"/>
              <a:t>L'accord sur </a:t>
            </a:r>
            <a:endParaRPr/>
          </a:p>
          <a:p>
            <a:pPr marL="0" lvl="0" indent="0" algn="l" rtl="0">
              <a:spcBef>
                <a:spcPts val="1600"/>
              </a:spcBef>
              <a:spcAft>
                <a:spcPts val="0"/>
              </a:spcAft>
              <a:buNone/>
            </a:pPr>
            <a:r>
              <a:rPr lang="en"/>
              <a:t>L'accord sur l'Espace économique européen a été signé en ???</a:t>
            </a:r>
            <a:endParaRPr/>
          </a:p>
          <a:p>
            <a:pPr marL="0" lvl="0" indent="0" algn="l" rtl="0">
              <a:spcBef>
                <a:spcPts val="1600"/>
              </a:spcBef>
              <a:spcAft>
                <a:spcPts val="1600"/>
              </a:spcAft>
              <a:buNone/>
            </a:pPr>
            <a:r>
              <a:rPr lang="en"/>
              <a:t>	</a:t>
            </a:r>
            <a:r>
              <a:rPr lang="en" b="1">
                <a:solidFill>
                  <a:srgbClr val="FF0000"/>
                </a:solidFill>
              </a:rPr>
              <a:t>Have such hints computed by the network itself!</a:t>
            </a:r>
            <a:endParaRPr b="1">
              <a:solidFill>
                <a:srgbClr val="FF0000"/>
              </a:solidFill>
            </a:endParaRPr>
          </a:p>
        </p:txBody>
      </p:sp>
      <p:sp>
        <p:nvSpPr>
          <p:cNvPr id="217" name="Google Shape;217;p34"/>
          <p:cNvSpPr/>
          <p:nvPr/>
        </p:nvSpPr>
        <p:spPr>
          <a:xfrm>
            <a:off x="5387950" y="2012025"/>
            <a:ext cx="1565700" cy="331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rot="-950599">
            <a:off x="2296974" y="2499810"/>
            <a:ext cx="971402" cy="108831"/>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rot="-4120470">
            <a:off x="6242520" y="2733427"/>
            <a:ext cx="771312" cy="130419"/>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34"/>
          <p:cNvCxnSpPr/>
          <p:nvPr/>
        </p:nvCxnSpPr>
        <p:spPr>
          <a:xfrm>
            <a:off x="454200" y="2330275"/>
            <a:ext cx="1482300" cy="12000"/>
          </a:xfrm>
          <a:prstGeom prst="straightConnector1">
            <a:avLst/>
          </a:prstGeom>
          <a:noFill/>
          <a:ln w="19050" cap="flat" cmpd="sng">
            <a:solidFill>
              <a:srgbClr val="4A86E8"/>
            </a:solidFill>
            <a:prstDash val="solid"/>
            <a:round/>
            <a:headEnd type="none" w="med" len="med"/>
            <a:tailEnd type="none" w="med" len="med"/>
          </a:ln>
        </p:spPr>
      </p:cxnSp>
      <p:cxnSp>
        <p:nvCxnSpPr>
          <p:cNvPr id="221" name="Google Shape;221;p34"/>
          <p:cNvCxnSpPr/>
          <p:nvPr/>
        </p:nvCxnSpPr>
        <p:spPr>
          <a:xfrm>
            <a:off x="378000" y="2787475"/>
            <a:ext cx="1482300" cy="12000"/>
          </a:xfrm>
          <a:prstGeom prst="straightConnector1">
            <a:avLst/>
          </a:prstGeom>
          <a:noFill/>
          <a:ln w="19050" cap="flat" cmpd="sng">
            <a:solidFill>
              <a:srgbClr val="4A86E8"/>
            </a:solidFill>
            <a:prstDash val="solid"/>
            <a:round/>
            <a:headEnd type="none" w="med" len="med"/>
            <a:tailEnd type="none" w="med" len="med"/>
          </a:ln>
        </p:spPr>
      </p:cxnSp>
      <p:cxnSp>
        <p:nvCxnSpPr>
          <p:cNvPr id="222" name="Google Shape;222;p34"/>
          <p:cNvCxnSpPr/>
          <p:nvPr/>
        </p:nvCxnSpPr>
        <p:spPr>
          <a:xfrm rot="10800000" flipH="1">
            <a:off x="2359200" y="2325775"/>
            <a:ext cx="2553600" cy="4500"/>
          </a:xfrm>
          <a:prstGeom prst="straightConnector1">
            <a:avLst/>
          </a:prstGeom>
          <a:noFill/>
          <a:ln w="19050" cap="flat" cmpd="sng">
            <a:solidFill>
              <a:srgbClr val="0000FF"/>
            </a:solidFill>
            <a:prstDash val="solid"/>
            <a:round/>
            <a:headEnd type="none" w="med" len="med"/>
            <a:tailEnd type="none" w="med" len="med"/>
          </a:ln>
        </p:spPr>
      </p:cxnSp>
      <p:cxnSp>
        <p:nvCxnSpPr>
          <p:cNvPr id="223" name="Google Shape;223;p34"/>
          <p:cNvCxnSpPr/>
          <p:nvPr/>
        </p:nvCxnSpPr>
        <p:spPr>
          <a:xfrm>
            <a:off x="1749600" y="3320875"/>
            <a:ext cx="3139200" cy="9000"/>
          </a:xfrm>
          <a:prstGeom prst="straightConnector1">
            <a:avLst/>
          </a:prstGeom>
          <a:noFill/>
          <a:ln w="19050" cap="flat" cmpd="sng">
            <a:solidFill>
              <a:srgbClr val="0000FF"/>
            </a:solidFill>
            <a:prstDash val="solid"/>
            <a:round/>
            <a:headEnd type="none" w="med" len="med"/>
            <a:tailEnd type="none" w="med" len="med"/>
          </a:ln>
        </p:spPr>
      </p:cxnSp>
      <p:cxnSp>
        <p:nvCxnSpPr>
          <p:cNvPr id="224" name="Google Shape;224;p34"/>
          <p:cNvCxnSpPr/>
          <p:nvPr/>
        </p:nvCxnSpPr>
        <p:spPr>
          <a:xfrm>
            <a:off x="406400" y="3329825"/>
            <a:ext cx="1123500" cy="0"/>
          </a:xfrm>
          <a:prstGeom prst="straightConnector1">
            <a:avLst/>
          </a:prstGeom>
          <a:noFill/>
          <a:ln w="19050" cap="flat" cmpd="sng">
            <a:solidFill>
              <a:srgbClr val="4A86E8"/>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11700" y="140225"/>
            <a:ext cx="5208900" cy="4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Main Contribution</a:t>
            </a:r>
            <a:endParaRPr>
              <a:solidFill>
                <a:srgbClr val="6D9EEB"/>
              </a:solidFill>
            </a:endParaRPr>
          </a:p>
        </p:txBody>
      </p:sp>
      <p:sp>
        <p:nvSpPr>
          <p:cNvPr id="230" name="Google Shape;230;p35"/>
          <p:cNvSpPr txBox="1">
            <a:spLocks noGrp="1"/>
          </p:cNvSpPr>
          <p:nvPr>
            <p:ph type="body" idx="1"/>
          </p:nvPr>
        </p:nvSpPr>
        <p:spPr>
          <a:xfrm>
            <a:off x="311700" y="879725"/>
            <a:ext cx="4743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 a novel architecture for NMT</a:t>
            </a:r>
            <a:endParaRPr/>
          </a:p>
          <a:p>
            <a:pPr marL="0" lvl="0" indent="0" algn="l" rtl="0">
              <a:spcBef>
                <a:spcPts val="1600"/>
              </a:spcBef>
              <a:spcAft>
                <a:spcPts val="0"/>
              </a:spcAft>
              <a:buNone/>
            </a:pPr>
            <a:r>
              <a:rPr lang="en"/>
              <a:t>The </a:t>
            </a:r>
            <a:r>
              <a:rPr lang="en" b="1"/>
              <a:t>encoder</a:t>
            </a:r>
            <a:r>
              <a:rPr lang="en"/>
              <a:t>: a </a:t>
            </a:r>
            <a:r>
              <a:rPr lang="en" b="1"/>
              <a:t>bi-derectional RNN </a:t>
            </a:r>
            <a:endParaRPr b="1"/>
          </a:p>
          <a:p>
            <a:pPr marL="457200" lvl="0" indent="-330200" algn="l" rtl="0">
              <a:spcBef>
                <a:spcPts val="1600"/>
              </a:spcBef>
              <a:spcAft>
                <a:spcPts val="0"/>
              </a:spcAft>
              <a:buSzPts val="1600"/>
              <a:buChar char="-"/>
            </a:pPr>
            <a:r>
              <a:rPr lang="en" sz="1600"/>
              <a:t>The hidden state should encode information from both previous and following words.</a:t>
            </a:r>
            <a:endParaRPr sz="1600"/>
          </a:p>
          <a:p>
            <a:pPr marL="0" lvl="0" indent="0" algn="l" rtl="0">
              <a:spcBef>
                <a:spcPts val="1600"/>
              </a:spcBef>
              <a:spcAft>
                <a:spcPts val="0"/>
              </a:spcAft>
              <a:buNone/>
            </a:pPr>
            <a:r>
              <a:rPr lang="en"/>
              <a:t>The </a:t>
            </a:r>
            <a:r>
              <a:rPr lang="en" b="1"/>
              <a:t>decoder: proposed an extension (attention) model</a:t>
            </a:r>
            <a:endParaRPr b="1"/>
          </a:p>
          <a:p>
            <a:pPr marL="457200" lvl="0" indent="-330200" algn="l" rtl="0">
              <a:spcBef>
                <a:spcPts val="1600"/>
              </a:spcBef>
              <a:spcAft>
                <a:spcPts val="0"/>
              </a:spcAft>
              <a:buSzPts val="1600"/>
              <a:buChar char="-"/>
            </a:pPr>
            <a:r>
              <a:rPr lang="en" sz="1600"/>
              <a:t>attention mechanism: </a:t>
            </a:r>
            <a:r>
              <a:rPr lang="en" sz="1600" b="1"/>
              <a:t>weighted sum of the input hidden states</a:t>
            </a:r>
            <a:endParaRPr sz="1600" b="1"/>
          </a:p>
        </p:txBody>
      </p:sp>
      <p:pic>
        <p:nvPicPr>
          <p:cNvPr id="231" name="Google Shape;231;p35"/>
          <p:cNvPicPr preferRelativeResize="0"/>
          <p:nvPr/>
        </p:nvPicPr>
        <p:blipFill>
          <a:blip r:embed="rId3">
            <a:alphaModFix/>
          </a:blip>
          <a:stretch>
            <a:fillRect/>
          </a:stretch>
        </p:blipFill>
        <p:spPr>
          <a:xfrm>
            <a:off x="5207700" y="789125"/>
            <a:ext cx="3191875" cy="3906550"/>
          </a:xfrm>
          <a:prstGeom prst="rect">
            <a:avLst/>
          </a:prstGeom>
          <a:noFill/>
          <a:ln>
            <a:noFill/>
          </a:ln>
        </p:spPr>
      </p:pic>
      <p:sp>
        <p:nvSpPr>
          <p:cNvPr id="232" name="Google Shape;232;p35"/>
          <p:cNvSpPr txBox="1"/>
          <p:nvPr/>
        </p:nvSpPr>
        <p:spPr>
          <a:xfrm>
            <a:off x="154525" y="4762625"/>
            <a:ext cx="65940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[Bahdanau et. al., 2015. Neural machine translation by jointly learning to align and translate]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311700" y="76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New encoder</a:t>
            </a:r>
            <a:endParaRPr>
              <a:solidFill>
                <a:srgbClr val="6D9EEB"/>
              </a:solidFill>
            </a:endParaRPr>
          </a:p>
        </p:txBody>
      </p:sp>
      <p:sp>
        <p:nvSpPr>
          <p:cNvPr id="238" name="Google Shape;238;p36"/>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Bidirectional RNN</a:t>
            </a: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23850" algn="l" rtl="0">
              <a:spcBef>
                <a:spcPts val="1600"/>
              </a:spcBef>
              <a:spcAft>
                <a:spcPts val="0"/>
              </a:spcAft>
              <a:buSzPts val="1500"/>
              <a:buChar char="-"/>
            </a:pPr>
            <a:r>
              <a:rPr lang="en" sz="1500">
                <a:solidFill>
                  <a:srgbClr val="111111"/>
                </a:solidFill>
                <a:highlight>
                  <a:srgbClr val="FDFDFD"/>
                </a:highlight>
              </a:rPr>
              <a:t>The motivation is to include both the preceding and following words in the annotation of one word</a:t>
            </a:r>
            <a:endParaRPr sz="1500"/>
          </a:p>
        </p:txBody>
      </p:sp>
      <p:pic>
        <p:nvPicPr>
          <p:cNvPr id="239" name="Google Shape;239;p36"/>
          <p:cNvPicPr preferRelativeResize="0"/>
          <p:nvPr/>
        </p:nvPicPr>
        <p:blipFill>
          <a:blip r:embed="rId3">
            <a:alphaModFix/>
          </a:blip>
          <a:stretch>
            <a:fillRect/>
          </a:stretch>
        </p:blipFill>
        <p:spPr>
          <a:xfrm>
            <a:off x="1410800" y="1169850"/>
            <a:ext cx="6314376" cy="2238976"/>
          </a:xfrm>
          <a:prstGeom prst="rect">
            <a:avLst/>
          </a:prstGeom>
          <a:noFill/>
          <a:ln>
            <a:noFill/>
          </a:ln>
        </p:spPr>
      </p:pic>
      <p:sp>
        <p:nvSpPr>
          <p:cNvPr id="240" name="Google Shape;240;p36"/>
          <p:cNvSpPr txBox="1"/>
          <p:nvPr/>
        </p:nvSpPr>
        <p:spPr>
          <a:xfrm>
            <a:off x="529125" y="4644725"/>
            <a:ext cx="591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source: </a:t>
            </a:r>
            <a:r>
              <a:rPr lang="en" sz="1000" u="sng">
                <a:solidFill>
                  <a:schemeClr val="hlink"/>
                </a:solidFill>
                <a:hlinkClick r:id="rId4"/>
              </a:rPr>
              <a:t>https://iclr.cc/archive/www/lib/exe/fetch.php%3Fmedia=iclr2015:bahdanau-iclr2015.pdf</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D9EEB"/>
                </a:solidFill>
              </a:rPr>
              <a:t>Learning to Align and Translate</a:t>
            </a:r>
            <a:endParaRPr/>
          </a:p>
        </p:txBody>
      </p:sp>
      <p:pic>
        <p:nvPicPr>
          <p:cNvPr id="246" name="Google Shape;246;p37"/>
          <p:cNvPicPr preferRelativeResize="0"/>
          <p:nvPr/>
        </p:nvPicPr>
        <p:blipFill>
          <a:blip r:embed="rId3">
            <a:alphaModFix/>
          </a:blip>
          <a:stretch>
            <a:fillRect/>
          </a:stretch>
        </p:blipFill>
        <p:spPr>
          <a:xfrm>
            <a:off x="838200" y="865325"/>
            <a:ext cx="7415200" cy="419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D9EEB"/>
                </a:solidFill>
              </a:rPr>
              <a:t>New architecture</a:t>
            </a:r>
            <a:endParaRPr/>
          </a:p>
        </p:txBody>
      </p:sp>
      <p:pic>
        <p:nvPicPr>
          <p:cNvPr id="252" name="Google Shape;252;p38"/>
          <p:cNvPicPr preferRelativeResize="0"/>
          <p:nvPr/>
        </p:nvPicPr>
        <p:blipFill>
          <a:blip r:embed="rId3">
            <a:alphaModFix/>
          </a:blip>
          <a:stretch>
            <a:fillRect/>
          </a:stretch>
        </p:blipFill>
        <p:spPr>
          <a:xfrm>
            <a:off x="547701" y="704850"/>
            <a:ext cx="2769925" cy="4036500"/>
          </a:xfrm>
          <a:prstGeom prst="rect">
            <a:avLst/>
          </a:prstGeom>
          <a:noFill/>
          <a:ln>
            <a:noFill/>
          </a:ln>
        </p:spPr>
      </p:pic>
      <p:sp>
        <p:nvSpPr>
          <p:cNvPr id="253" name="Google Shape;253;p38"/>
          <p:cNvSpPr/>
          <p:nvPr/>
        </p:nvSpPr>
        <p:spPr>
          <a:xfrm>
            <a:off x="3374850" y="8760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3374850" y="1257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3374850" y="2400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3391450" y="2977825"/>
            <a:ext cx="24600" cy="1169100"/>
          </a:xfrm>
          <a:prstGeom prst="righ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3374850" y="42288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txBox="1"/>
          <p:nvPr/>
        </p:nvSpPr>
        <p:spPr>
          <a:xfrm>
            <a:off x="3595900" y="33053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BiRNN- Encoder</a:t>
            </a:r>
            <a:endParaRPr sz="1300" b="1"/>
          </a:p>
        </p:txBody>
      </p:sp>
      <p:sp>
        <p:nvSpPr>
          <p:cNvPr id="259" name="Google Shape;259;p38"/>
          <p:cNvSpPr txBox="1"/>
          <p:nvPr/>
        </p:nvSpPr>
        <p:spPr>
          <a:xfrm>
            <a:off x="3595900" y="23909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Attention</a:t>
            </a:r>
            <a:endParaRPr sz="1300" b="1"/>
          </a:p>
        </p:txBody>
      </p:sp>
      <p:sp>
        <p:nvSpPr>
          <p:cNvPr id="260" name="Google Shape;260;p38"/>
          <p:cNvSpPr txBox="1"/>
          <p:nvPr/>
        </p:nvSpPr>
        <p:spPr>
          <a:xfrm>
            <a:off x="3595900" y="13241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Decoder</a:t>
            </a:r>
            <a:endParaRPr sz="1300" b="1"/>
          </a:p>
        </p:txBody>
      </p:sp>
      <p:sp>
        <p:nvSpPr>
          <p:cNvPr id="261" name="Google Shape;261;p38"/>
          <p:cNvSpPr txBox="1"/>
          <p:nvPr/>
        </p:nvSpPr>
        <p:spPr>
          <a:xfrm>
            <a:off x="3595900" y="866900"/>
            <a:ext cx="18921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Sampled softmax</a:t>
            </a:r>
            <a:endParaRPr sz="1300" b="1"/>
          </a:p>
        </p:txBody>
      </p:sp>
      <p:sp>
        <p:nvSpPr>
          <p:cNvPr id="262" name="Google Shape;262;p38"/>
          <p:cNvSpPr txBox="1"/>
          <p:nvPr/>
        </p:nvSpPr>
        <p:spPr>
          <a:xfrm>
            <a:off x="3595900" y="41435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Embedding </a:t>
            </a:r>
            <a:endParaRPr sz="1300" b="1"/>
          </a:p>
        </p:txBody>
      </p:sp>
      <p:sp>
        <p:nvSpPr>
          <p:cNvPr id="263" name="Google Shape;263;p38"/>
          <p:cNvSpPr/>
          <p:nvPr/>
        </p:nvSpPr>
        <p:spPr>
          <a:xfrm>
            <a:off x="1673475" y="2054950"/>
            <a:ext cx="430800" cy="388500"/>
          </a:xfrm>
          <a:prstGeom prst="hexagon">
            <a:avLst>
              <a:gd name="adj" fmla="val 25000"/>
              <a:gd name="vf" fmla="val 11547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txBox="1"/>
          <p:nvPr/>
        </p:nvSpPr>
        <p:spPr>
          <a:xfrm>
            <a:off x="3519700" y="2009900"/>
            <a:ext cx="15006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Context vector</a:t>
            </a:r>
            <a:endParaRPr sz="1300" b="1"/>
          </a:p>
        </p:txBody>
      </p:sp>
      <p:cxnSp>
        <p:nvCxnSpPr>
          <p:cNvPr id="265" name="Google Shape;265;p38"/>
          <p:cNvCxnSpPr/>
          <p:nvPr/>
        </p:nvCxnSpPr>
        <p:spPr>
          <a:xfrm rot="10800000">
            <a:off x="2384800" y="2192750"/>
            <a:ext cx="1058700" cy="11400"/>
          </a:xfrm>
          <a:prstGeom prst="straightConnector1">
            <a:avLst/>
          </a:prstGeom>
          <a:noFill/>
          <a:ln w="28575" cap="flat" cmpd="sng">
            <a:solidFill>
              <a:srgbClr val="FF9900"/>
            </a:solidFill>
            <a:prstDash val="solid"/>
            <a:round/>
            <a:headEnd type="none" w="med" len="med"/>
            <a:tailEnd type="triangle" w="med" len="med"/>
          </a:ln>
        </p:spPr>
      </p:cxnSp>
      <p:sp>
        <p:nvSpPr>
          <p:cNvPr id="266" name="Google Shape;266;p38"/>
          <p:cNvSpPr txBox="1"/>
          <p:nvPr/>
        </p:nvSpPr>
        <p:spPr>
          <a:xfrm>
            <a:off x="5328075" y="638300"/>
            <a:ext cx="3632400" cy="4448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a:t>The decoder hidden state for the output ward at time step t is  </a:t>
            </a:r>
            <a:endParaRPr sz="16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30200" algn="l" rtl="0">
              <a:spcBef>
                <a:spcPts val="0"/>
              </a:spcBef>
              <a:spcAft>
                <a:spcPts val="0"/>
              </a:spcAft>
              <a:buSzPts val="1600"/>
              <a:buAutoNum type="arabicPeriod"/>
            </a:pPr>
            <a:r>
              <a:rPr lang="en" sz="1600"/>
              <a:t>The context vector is the sum of the hidden states of the input sequence, weighted by alignment scores</a:t>
            </a:r>
            <a:endParaRPr sz="16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r>
              <a:rPr lang="en"/>
              <a:t>         </a:t>
            </a:r>
            <a:endParaRPr/>
          </a:p>
          <a:p>
            <a:pPr marL="0" lvl="0" indent="0" algn="l" rtl="0">
              <a:spcBef>
                <a:spcPts val="0"/>
              </a:spcBef>
              <a:spcAft>
                <a:spcPts val="0"/>
              </a:spcAft>
              <a:buNone/>
            </a:pPr>
            <a:endParaRPr/>
          </a:p>
        </p:txBody>
      </p:sp>
      <p:pic>
        <p:nvPicPr>
          <p:cNvPr id="267" name="Google Shape;267;p38"/>
          <p:cNvPicPr preferRelativeResize="0"/>
          <p:nvPr/>
        </p:nvPicPr>
        <p:blipFill>
          <a:blip r:embed="rId4">
            <a:alphaModFix/>
          </a:blip>
          <a:stretch>
            <a:fillRect/>
          </a:stretch>
        </p:blipFill>
        <p:spPr>
          <a:xfrm>
            <a:off x="6385317" y="3611874"/>
            <a:ext cx="1554258" cy="807550"/>
          </a:xfrm>
          <a:prstGeom prst="rect">
            <a:avLst/>
          </a:prstGeom>
          <a:noFill/>
          <a:ln>
            <a:noFill/>
          </a:ln>
        </p:spPr>
      </p:pic>
      <p:pic>
        <p:nvPicPr>
          <p:cNvPr id="268" name="Google Shape;268;p38"/>
          <p:cNvPicPr preferRelativeResize="0"/>
          <p:nvPr/>
        </p:nvPicPr>
        <p:blipFill>
          <a:blip r:embed="rId5">
            <a:alphaModFix/>
          </a:blip>
          <a:stretch>
            <a:fillRect/>
          </a:stretch>
        </p:blipFill>
        <p:spPr>
          <a:xfrm>
            <a:off x="6197250" y="1457325"/>
            <a:ext cx="2293225" cy="410900"/>
          </a:xfrm>
          <a:prstGeom prst="rect">
            <a:avLst/>
          </a:prstGeom>
          <a:noFill/>
          <a:ln>
            <a:noFill/>
          </a:ln>
        </p:spPr>
      </p:pic>
      <p:sp>
        <p:nvSpPr>
          <p:cNvPr id="269" name="Google Shape;269;p38"/>
          <p:cNvSpPr/>
          <p:nvPr/>
        </p:nvSpPr>
        <p:spPr>
          <a:xfrm>
            <a:off x="6268915" y="3787868"/>
            <a:ext cx="433800" cy="447300"/>
          </a:xfrm>
          <a:prstGeom prst="hexagon">
            <a:avLst>
              <a:gd name="adj" fmla="val 25000"/>
              <a:gd name="vf" fmla="val 115470"/>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6172370" y="1514025"/>
            <a:ext cx="349200" cy="390600"/>
          </a:xfrm>
          <a:prstGeom prst="roundRect">
            <a:avLst>
              <a:gd name="adj" fmla="val 16667"/>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2133770" y="1346000"/>
            <a:ext cx="295500" cy="3885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New architecture</a:t>
            </a:r>
            <a:endParaRPr/>
          </a:p>
        </p:txBody>
      </p:sp>
      <p:pic>
        <p:nvPicPr>
          <p:cNvPr id="277" name="Google Shape;277;p39"/>
          <p:cNvPicPr preferRelativeResize="0"/>
          <p:nvPr/>
        </p:nvPicPr>
        <p:blipFill>
          <a:blip r:embed="rId3">
            <a:alphaModFix/>
          </a:blip>
          <a:stretch>
            <a:fillRect/>
          </a:stretch>
        </p:blipFill>
        <p:spPr>
          <a:xfrm>
            <a:off x="395301" y="704850"/>
            <a:ext cx="2769925" cy="4036500"/>
          </a:xfrm>
          <a:prstGeom prst="rect">
            <a:avLst/>
          </a:prstGeom>
          <a:noFill/>
          <a:ln>
            <a:noFill/>
          </a:ln>
        </p:spPr>
      </p:pic>
      <p:sp>
        <p:nvSpPr>
          <p:cNvPr id="278" name="Google Shape;278;p39"/>
          <p:cNvSpPr/>
          <p:nvPr/>
        </p:nvSpPr>
        <p:spPr>
          <a:xfrm>
            <a:off x="3222450" y="8760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3222450" y="1257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3222450" y="2400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3239050" y="2977825"/>
            <a:ext cx="24600" cy="1169100"/>
          </a:xfrm>
          <a:prstGeom prst="righ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3222450" y="42288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txBox="1"/>
          <p:nvPr/>
        </p:nvSpPr>
        <p:spPr>
          <a:xfrm>
            <a:off x="3443500" y="33053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BiRNN- Encoder</a:t>
            </a:r>
            <a:endParaRPr sz="1300" b="1"/>
          </a:p>
        </p:txBody>
      </p:sp>
      <p:sp>
        <p:nvSpPr>
          <p:cNvPr id="284" name="Google Shape;284;p39"/>
          <p:cNvSpPr txBox="1"/>
          <p:nvPr/>
        </p:nvSpPr>
        <p:spPr>
          <a:xfrm>
            <a:off x="3443500" y="23909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Attention</a:t>
            </a:r>
            <a:endParaRPr sz="1300" b="1"/>
          </a:p>
        </p:txBody>
      </p:sp>
      <p:sp>
        <p:nvSpPr>
          <p:cNvPr id="285" name="Google Shape;285;p39"/>
          <p:cNvSpPr txBox="1"/>
          <p:nvPr/>
        </p:nvSpPr>
        <p:spPr>
          <a:xfrm>
            <a:off x="3443500" y="13241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Decoder</a:t>
            </a:r>
            <a:endParaRPr sz="1300" b="1"/>
          </a:p>
        </p:txBody>
      </p:sp>
      <p:sp>
        <p:nvSpPr>
          <p:cNvPr id="286" name="Google Shape;286;p39"/>
          <p:cNvSpPr txBox="1"/>
          <p:nvPr/>
        </p:nvSpPr>
        <p:spPr>
          <a:xfrm>
            <a:off x="3367300" y="866900"/>
            <a:ext cx="18921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Sampled softmax</a:t>
            </a:r>
            <a:endParaRPr sz="1300" b="1"/>
          </a:p>
        </p:txBody>
      </p:sp>
      <p:sp>
        <p:nvSpPr>
          <p:cNvPr id="287" name="Google Shape;287;p39"/>
          <p:cNvSpPr txBox="1"/>
          <p:nvPr/>
        </p:nvSpPr>
        <p:spPr>
          <a:xfrm>
            <a:off x="3443500" y="41435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Embedding </a:t>
            </a:r>
            <a:endParaRPr sz="1300" b="1"/>
          </a:p>
        </p:txBody>
      </p:sp>
      <p:sp>
        <p:nvSpPr>
          <p:cNvPr id="288" name="Google Shape;288;p39"/>
          <p:cNvSpPr/>
          <p:nvPr/>
        </p:nvSpPr>
        <p:spPr>
          <a:xfrm>
            <a:off x="1521075" y="2054950"/>
            <a:ext cx="430800" cy="388500"/>
          </a:xfrm>
          <a:prstGeom prst="hexagon">
            <a:avLst>
              <a:gd name="adj" fmla="val 25000"/>
              <a:gd name="vf" fmla="val 11547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txBox="1"/>
          <p:nvPr/>
        </p:nvSpPr>
        <p:spPr>
          <a:xfrm>
            <a:off x="3367300" y="2009900"/>
            <a:ext cx="15006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Context vector</a:t>
            </a:r>
            <a:endParaRPr sz="1300" b="1"/>
          </a:p>
        </p:txBody>
      </p:sp>
      <p:cxnSp>
        <p:nvCxnSpPr>
          <p:cNvPr id="290" name="Google Shape;290;p39"/>
          <p:cNvCxnSpPr/>
          <p:nvPr/>
        </p:nvCxnSpPr>
        <p:spPr>
          <a:xfrm rot="10800000">
            <a:off x="2232400" y="2192750"/>
            <a:ext cx="1058700" cy="11400"/>
          </a:xfrm>
          <a:prstGeom prst="straightConnector1">
            <a:avLst/>
          </a:prstGeom>
          <a:noFill/>
          <a:ln w="28575" cap="flat" cmpd="sng">
            <a:solidFill>
              <a:srgbClr val="FF9900"/>
            </a:solidFill>
            <a:prstDash val="solid"/>
            <a:round/>
            <a:headEnd type="none" w="med" len="med"/>
            <a:tailEnd type="triangle" w="med" len="med"/>
          </a:ln>
        </p:spPr>
      </p:cxnSp>
      <p:sp>
        <p:nvSpPr>
          <p:cNvPr id="291" name="Google Shape;291;p39"/>
          <p:cNvSpPr txBox="1"/>
          <p:nvPr/>
        </p:nvSpPr>
        <p:spPr>
          <a:xfrm>
            <a:off x="5096500" y="319925"/>
            <a:ext cx="3864000" cy="46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3. </a:t>
            </a:r>
            <a:r>
              <a:rPr lang="en" sz="1500"/>
              <a:t>The weight for each annotation/hidden state is computed as a softmax of some predefined alignment score</a:t>
            </a:r>
            <a:r>
              <a:rPr lang="en" sz="1600"/>
              <a:t> </a:t>
            </a: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4. Where the alignment assigns a score to the input at position </a:t>
            </a:r>
            <a:r>
              <a:rPr lang="en" i="1">
                <a:latin typeface="Times New Roman"/>
                <a:ea typeface="Times New Roman"/>
                <a:cs typeface="Times New Roman"/>
                <a:sym typeface="Times New Roman"/>
              </a:rPr>
              <a:t>j</a:t>
            </a:r>
            <a:r>
              <a:rPr lang="en"/>
              <a:t> and output at position </a:t>
            </a:r>
            <a:r>
              <a:rPr lang="en" i="1">
                <a:latin typeface="Times New Roman"/>
                <a:ea typeface="Times New Roman"/>
                <a:cs typeface="Times New Roman"/>
                <a:sym typeface="Times New Roman"/>
              </a:rPr>
              <a:t>i</a:t>
            </a:r>
            <a:r>
              <a:rPr lang="en"/>
              <a:t> based on how well they match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NB: The weights defines how much of each source hidden state should be considered for each output</a:t>
            </a:r>
            <a:endParaRPr/>
          </a:p>
        </p:txBody>
      </p:sp>
      <p:pic>
        <p:nvPicPr>
          <p:cNvPr id="292" name="Google Shape;292;p39"/>
          <p:cNvPicPr preferRelativeResize="0"/>
          <p:nvPr/>
        </p:nvPicPr>
        <p:blipFill>
          <a:blip r:embed="rId4">
            <a:alphaModFix/>
          </a:blip>
          <a:stretch>
            <a:fillRect/>
          </a:stretch>
        </p:blipFill>
        <p:spPr>
          <a:xfrm>
            <a:off x="5755406" y="1405127"/>
            <a:ext cx="2492048" cy="787625"/>
          </a:xfrm>
          <a:prstGeom prst="rect">
            <a:avLst/>
          </a:prstGeom>
          <a:noFill/>
          <a:ln>
            <a:noFill/>
          </a:ln>
        </p:spPr>
      </p:pic>
      <p:sp>
        <p:nvSpPr>
          <p:cNvPr id="293" name="Google Shape;293;p39"/>
          <p:cNvSpPr/>
          <p:nvPr/>
        </p:nvSpPr>
        <p:spPr>
          <a:xfrm>
            <a:off x="1966695" y="1346000"/>
            <a:ext cx="295500" cy="3885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5719926" y="1623088"/>
            <a:ext cx="454200" cy="356700"/>
          </a:xfrm>
          <a:prstGeom prst="roundRect">
            <a:avLst>
              <a:gd name="adj" fmla="val 16667"/>
            </a:avLst>
          </a:prstGeom>
          <a:no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39"/>
          <p:cNvPicPr preferRelativeResize="0"/>
          <p:nvPr/>
        </p:nvPicPr>
        <p:blipFill>
          <a:blip r:embed="rId5">
            <a:alphaModFix/>
          </a:blip>
          <a:stretch>
            <a:fillRect/>
          </a:stretch>
        </p:blipFill>
        <p:spPr>
          <a:xfrm>
            <a:off x="5391750" y="3187375"/>
            <a:ext cx="3047824" cy="297599"/>
          </a:xfrm>
          <a:prstGeom prst="rect">
            <a:avLst/>
          </a:prstGeom>
          <a:noFill/>
          <a:ln>
            <a:noFill/>
          </a:ln>
        </p:spPr>
      </p:pic>
      <p:sp>
        <p:nvSpPr>
          <p:cNvPr id="296" name="Google Shape;296;p39"/>
          <p:cNvSpPr/>
          <p:nvPr/>
        </p:nvSpPr>
        <p:spPr>
          <a:xfrm>
            <a:off x="1882670" y="2903975"/>
            <a:ext cx="406200" cy="12675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1159950" y="1173625"/>
            <a:ext cx="406200" cy="6354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5387875" y="3194360"/>
            <a:ext cx="346200" cy="3567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New architecture</a:t>
            </a:r>
            <a:endParaRPr/>
          </a:p>
        </p:txBody>
      </p:sp>
      <p:pic>
        <p:nvPicPr>
          <p:cNvPr id="304" name="Google Shape;304;p40"/>
          <p:cNvPicPr preferRelativeResize="0"/>
          <p:nvPr/>
        </p:nvPicPr>
        <p:blipFill>
          <a:blip r:embed="rId3">
            <a:alphaModFix/>
          </a:blip>
          <a:stretch>
            <a:fillRect/>
          </a:stretch>
        </p:blipFill>
        <p:spPr>
          <a:xfrm>
            <a:off x="395301" y="704850"/>
            <a:ext cx="2769925" cy="4036500"/>
          </a:xfrm>
          <a:prstGeom prst="rect">
            <a:avLst/>
          </a:prstGeom>
          <a:noFill/>
          <a:ln>
            <a:noFill/>
          </a:ln>
        </p:spPr>
      </p:pic>
      <p:sp>
        <p:nvSpPr>
          <p:cNvPr id="305" name="Google Shape;305;p40"/>
          <p:cNvSpPr/>
          <p:nvPr/>
        </p:nvSpPr>
        <p:spPr>
          <a:xfrm>
            <a:off x="3222450" y="8760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3222450" y="1257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3222450" y="2400025"/>
            <a:ext cx="24600" cy="4923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3239050" y="2977825"/>
            <a:ext cx="24600" cy="1169100"/>
          </a:xfrm>
          <a:prstGeom prst="righ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3222450" y="4228825"/>
            <a:ext cx="24600" cy="297600"/>
          </a:xfrm>
          <a:prstGeom prst="righ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txBox="1"/>
          <p:nvPr/>
        </p:nvSpPr>
        <p:spPr>
          <a:xfrm>
            <a:off x="3443500" y="33053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BiRNN- Encoder</a:t>
            </a:r>
            <a:endParaRPr sz="1300" b="1"/>
          </a:p>
        </p:txBody>
      </p:sp>
      <p:sp>
        <p:nvSpPr>
          <p:cNvPr id="311" name="Google Shape;311;p40"/>
          <p:cNvSpPr txBox="1"/>
          <p:nvPr/>
        </p:nvSpPr>
        <p:spPr>
          <a:xfrm>
            <a:off x="3443500" y="23909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Attention</a:t>
            </a:r>
            <a:endParaRPr sz="1300" b="1"/>
          </a:p>
        </p:txBody>
      </p:sp>
      <p:sp>
        <p:nvSpPr>
          <p:cNvPr id="312" name="Google Shape;312;p40"/>
          <p:cNvSpPr txBox="1"/>
          <p:nvPr/>
        </p:nvSpPr>
        <p:spPr>
          <a:xfrm>
            <a:off x="3443500" y="1324100"/>
            <a:ext cx="984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Decoder</a:t>
            </a:r>
            <a:endParaRPr sz="1300" b="1"/>
          </a:p>
        </p:txBody>
      </p:sp>
      <p:sp>
        <p:nvSpPr>
          <p:cNvPr id="313" name="Google Shape;313;p40"/>
          <p:cNvSpPr txBox="1"/>
          <p:nvPr/>
        </p:nvSpPr>
        <p:spPr>
          <a:xfrm>
            <a:off x="3367300" y="866900"/>
            <a:ext cx="18921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Sampled softmax</a:t>
            </a:r>
            <a:endParaRPr sz="1300" b="1"/>
          </a:p>
        </p:txBody>
      </p:sp>
      <p:sp>
        <p:nvSpPr>
          <p:cNvPr id="314" name="Google Shape;314;p40"/>
          <p:cNvSpPr txBox="1"/>
          <p:nvPr/>
        </p:nvSpPr>
        <p:spPr>
          <a:xfrm>
            <a:off x="3443500" y="4143500"/>
            <a:ext cx="18429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Embedding </a:t>
            </a:r>
            <a:endParaRPr sz="1300" b="1"/>
          </a:p>
        </p:txBody>
      </p:sp>
      <p:sp>
        <p:nvSpPr>
          <p:cNvPr id="315" name="Google Shape;315;p40"/>
          <p:cNvSpPr/>
          <p:nvPr/>
        </p:nvSpPr>
        <p:spPr>
          <a:xfrm>
            <a:off x="1521075" y="2054950"/>
            <a:ext cx="430800" cy="388500"/>
          </a:xfrm>
          <a:prstGeom prst="hexagon">
            <a:avLst>
              <a:gd name="adj" fmla="val 25000"/>
              <a:gd name="vf" fmla="val 11547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txBox="1"/>
          <p:nvPr/>
        </p:nvSpPr>
        <p:spPr>
          <a:xfrm>
            <a:off x="3367300" y="2009900"/>
            <a:ext cx="15006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Context vector</a:t>
            </a:r>
            <a:endParaRPr sz="1300" b="1"/>
          </a:p>
        </p:txBody>
      </p:sp>
      <p:cxnSp>
        <p:nvCxnSpPr>
          <p:cNvPr id="317" name="Google Shape;317;p40"/>
          <p:cNvCxnSpPr/>
          <p:nvPr/>
        </p:nvCxnSpPr>
        <p:spPr>
          <a:xfrm rot="10800000">
            <a:off x="2232400" y="2192750"/>
            <a:ext cx="1058700" cy="11400"/>
          </a:xfrm>
          <a:prstGeom prst="straightConnector1">
            <a:avLst/>
          </a:prstGeom>
          <a:noFill/>
          <a:ln w="28575" cap="flat" cmpd="sng">
            <a:solidFill>
              <a:srgbClr val="FF9900"/>
            </a:solidFill>
            <a:prstDash val="solid"/>
            <a:round/>
            <a:headEnd type="none" w="med" len="med"/>
            <a:tailEnd type="triangle" w="med" len="med"/>
          </a:ln>
        </p:spPr>
      </p:cxnSp>
      <p:sp>
        <p:nvSpPr>
          <p:cNvPr id="318" name="Google Shape;318;p40"/>
          <p:cNvSpPr txBox="1"/>
          <p:nvPr/>
        </p:nvSpPr>
        <p:spPr>
          <a:xfrm>
            <a:off x="5096500" y="319925"/>
            <a:ext cx="3864000" cy="46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4. </a:t>
            </a:r>
            <a:r>
              <a:rPr lang="en" sz="1500"/>
              <a:t>Where the alignment assigns a score to the input at position </a:t>
            </a:r>
            <a:r>
              <a:rPr lang="en" sz="1500" i="1">
                <a:latin typeface="Times New Roman"/>
                <a:ea typeface="Times New Roman"/>
                <a:cs typeface="Times New Roman"/>
                <a:sym typeface="Times New Roman"/>
              </a:rPr>
              <a:t>j</a:t>
            </a:r>
            <a:r>
              <a:rPr lang="en" sz="1500"/>
              <a:t> and output at position </a:t>
            </a:r>
            <a:r>
              <a:rPr lang="en" sz="1500" i="1">
                <a:latin typeface="Times New Roman"/>
                <a:ea typeface="Times New Roman"/>
                <a:cs typeface="Times New Roman"/>
                <a:sym typeface="Times New Roman"/>
              </a:rPr>
              <a:t>i</a:t>
            </a:r>
            <a:r>
              <a:rPr lang="en" sz="1500"/>
              <a:t> based on how well they match  </a:t>
            </a: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457200" algn="l" rtl="0">
              <a:spcBef>
                <a:spcPts val="0"/>
              </a:spcBef>
              <a:spcAft>
                <a:spcPts val="0"/>
              </a:spcAft>
              <a:buNone/>
            </a:pPr>
            <a:r>
              <a:rPr lang="en"/>
              <a:t>Assuming tanh is used as non-linear activation function, the score function is in the following form:</a:t>
            </a: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are weight matrices to be learned in the alignment model </a:t>
            </a: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9" name="Google Shape;319;p40"/>
          <p:cNvSpPr/>
          <p:nvPr/>
        </p:nvSpPr>
        <p:spPr>
          <a:xfrm>
            <a:off x="1966695" y="1346000"/>
            <a:ext cx="295500" cy="3885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40"/>
          <p:cNvPicPr preferRelativeResize="0"/>
          <p:nvPr/>
        </p:nvPicPr>
        <p:blipFill>
          <a:blip r:embed="rId4">
            <a:alphaModFix/>
          </a:blip>
          <a:stretch>
            <a:fillRect/>
          </a:stretch>
        </p:blipFill>
        <p:spPr>
          <a:xfrm>
            <a:off x="5391750" y="1510975"/>
            <a:ext cx="3047824" cy="297599"/>
          </a:xfrm>
          <a:prstGeom prst="rect">
            <a:avLst/>
          </a:prstGeom>
          <a:noFill/>
          <a:ln>
            <a:noFill/>
          </a:ln>
        </p:spPr>
      </p:pic>
      <p:sp>
        <p:nvSpPr>
          <p:cNvPr id="321" name="Google Shape;321;p40"/>
          <p:cNvSpPr/>
          <p:nvPr/>
        </p:nvSpPr>
        <p:spPr>
          <a:xfrm>
            <a:off x="1882670" y="2903975"/>
            <a:ext cx="406200" cy="12675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1159950" y="1173625"/>
            <a:ext cx="406200" cy="6354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5387875" y="1517960"/>
            <a:ext cx="346200" cy="3567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40"/>
          <p:cNvPicPr preferRelativeResize="0"/>
          <p:nvPr/>
        </p:nvPicPr>
        <p:blipFill>
          <a:blip r:embed="rId5">
            <a:alphaModFix/>
          </a:blip>
          <a:stretch>
            <a:fillRect/>
          </a:stretch>
        </p:blipFill>
        <p:spPr>
          <a:xfrm>
            <a:off x="5181600" y="2981325"/>
            <a:ext cx="3429000" cy="297600"/>
          </a:xfrm>
          <a:prstGeom prst="rect">
            <a:avLst/>
          </a:prstGeom>
          <a:noFill/>
          <a:ln>
            <a:noFill/>
          </a:ln>
        </p:spPr>
      </p:pic>
      <p:pic>
        <p:nvPicPr>
          <p:cNvPr id="325" name="Google Shape;325;p40"/>
          <p:cNvPicPr preferRelativeResize="0"/>
          <p:nvPr/>
        </p:nvPicPr>
        <p:blipFill>
          <a:blip r:embed="rId6">
            <a:alphaModFix/>
          </a:blip>
          <a:stretch>
            <a:fillRect/>
          </a:stretch>
        </p:blipFill>
        <p:spPr>
          <a:xfrm>
            <a:off x="5271712" y="3561690"/>
            <a:ext cx="792545" cy="24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Alignment matrix</a:t>
            </a:r>
            <a:r>
              <a:rPr lang="en" sz="2400" b="1">
                <a:solidFill>
                  <a:srgbClr val="6D9EEB"/>
                </a:solidFill>
              </a:rPr>
              <a:t>: </a:t>
            </a:r>
            <a:r>
              <a:rPr lang="en" sz="1500" b="1">
                <a:solidFill>
                  <a:srgbClr val="111111"/>
                </a:solidFill>
                <a:highlight>
                  <a:srgbClr val="FDFDFD"/>
                </a:highlight>
              </a:rPr>
              <a:t>Explicitly shows the correlation between source and target words</a:t>
            </a:r>
            <a:endParaRPr sz="1500" b="1">
              <a:solidFill>
                <a:srgbClr val="6D9EEB"/>
              </a:solidFill>
            </a:endParaRPr>
          </a:p>
        </p:txBody>
      </p:sp>
      <p:pic>
        <p:nvPicPr>
          <p:cNvPr id="331" name="Google Shape;331;p41"/>
          <p:cNvPicPr preferRelativeResize="0"/>
          <p:nvPr/>
        </p:nvPicPr>
        <p:blipFill>
          <a:blip r:embed="rId3">
            <a:alphaModFix/>
          </a:blip>
          <a:stretch>
            <a:fillRect/>
          </a:stretch>
        </p:blipFill>
        <p:spPr>
          <a:xfrm>
            <a:off x="4876800" y="1551125"/>
            <a:ext cx="4107899" cy="3186925"/>
          </a:xfrm>
          <a:prstGeom prst="rect">
            <a:avLst/>
          </a:prstGeom>
          <a:noFill/>
          <a:ln>
            <a:noFill/>
          </a:ln>
        </p:spPr>
      </p:pic>
      <p:sp>
        <p:nvSpPr>
          <p:cNvPr id="332" name="Google Shape;332;p41"/>
          <p:cNvSpPr txBox="1"/>
          <p:nvPr/>
        </p:nvSpPr>
        <p:spPr>
          <a:xfrm>
            <a:off x="297900" y="2209800"/>
            <a:ext cx="4648200" cy="15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Each row of a matrix in indicates the weights associated with the annotations. </a:t>
            </a:r>
            <a:endParaRPr/>
          </a:p>
          <a:p>
            <a:pPr marL="0" lvl="0" indent="0" algn="l" rtl="0">
              <a:spcBef>
                <a:spcPts val="0"/>
              </a:spcBef>
              <a:spcAft>
                <a:spcPts val="0"/>
              </a:spcAft>
              <a:buNone/>
            </a:pPr>
            <a:endParaRPr/>
          </a:p>
          <a:p>
            <a:pPr marL="0" lvl="0" indent="0" algn="l" rtl="0">
              <a:spcBef>
                <a:spcPts val="0"/>
              </a:spcBef>
              <a:spcAft>
                <a:spcPts val="0"/>
              </a:spcAft>
              <a:buNone/>
            </a:pPr>
            <a:r>
              <a:rPr lang="en"/>
              <a:t>From this we see which positions in the source sentence were considered more important when generating the target word.</a:t>
            </a:r>
            <a:endParaRPr/>
          </a:p>
        </p:txBody>
      </p:sp>
      <p:sp>
        <p:nvSpPr>
          <p:cNvPr id="333" name="Google Shape;333;p41"/>
          <p:cNvSpPr txBox="1"/>
          <p:nvPr/>
        </p:nvSpPr>
        <p:spPr>
          <a:xfrm>
            <a:off x="228600" y="838200"/>
            <a:ext cx="8699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11111"/>
                </a:solidFill>
                <a:highlight>
                  <a:srgbClr val="FDFDFD"/>
                </a:highlight>
              </a:rPr>
              <a:t>Alignment matrix of  “L’accord sur l’Espace économique européen a été signé en août 1992” (French) and its English translation  “The agreement on the European Economic Area was signed in August 1992”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Intuitions</a:t>
            </a:r>
            <a:endParaRPr>
              <a:solidFill>
                <a:srgbClr val="6D9EEB"/>
              </a:solidFill>
            </a:endParaRPr>
          </a:p>
        </p:txBody>
      </p:sp>
      <p:sp>
        <p:nvSpPr>
          <p:cNvPr id="339" name="Google Shape;339;p42"/>
          <p:cNvSpPr txBox="1">
            <a:spLocks noGrp="1"/>
          </p:cNvSpPr>
          <p:nvPr>
            <p:ph type="body" idx="1"/>
          </p:nvPr>
        </p:nvSpPr>
        <p:spPr>
          <a:xfrm>
            <a:off x="311700" y="1304875"/>
            <a:ext cx="8520600" cy="27441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a:t>[Our model] does not attempt to encode the whole input sentence into a fixed-length vector. Instead, it encodes the input sentence into a sequence of vectors and chooses a subset of these vectors adaptively while decoding the translation. </a:t>
            </a:r>
            <a:endParaRPr sz="1500"/>
          </a:p>
          <a:p>
            <a:pPr marL="457200" lvl="0" indent="-323850" algn="l" rtl="0">
              <a:lnSpc>
                <a:spcPct val="115000"/>
              </a:lnSpc>
              <a:spcBef>
                <a:spcPts val="1000"/>
              </a:spcBef>
              <a:spcAft>
                <a:spcPts val="0"/>
              </a:spcAft>
              <a:buSzPts val="1500"/>
              <a:buChar char="-"/>
            </a:pPr>
            <a:r>
              <a:rPr lang="en" sz="1500"/>
              <a:t>Each time the proposed model generates a word in a translation, it (soft-) searches for a set of positions in a source sentence where the most relevant information is concentrated.</a:t>
            </a:r>
            <a:endParaRPr sz="1500"/>
          </a:p>
          <a:p>
            <a:pPr marL="457200" lvl="0" indent="-323850" algn="l" rtl="0">
              <a:lnSpc>
                <a:spcPct val="115000"/>
              </a:lnSpc>
              <a:spcBef>
                <a:spcPts val="1000"/>
              </a:spcBef>
              <a:spcAft>
                <a:spcPts val="1000"/>
              </a:spcAft>
              <a:buSzPts val="1500"/>
              <a:buChar char="-"/>
            </a:pPr>
            <a:r>
              <a:rPr lang="en" sz="1500"/>
              <a:t>With this new approach the information can be spread throughout the sequence of annotations, which can be selectively retrieved by the decoder accordingly.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Experiment: English to French</a:t>
            </a:r>
            <a:endParaRPr>
              <a:solidFill>
                <a:srgbClr val="6D9EEB"/>
              </a:solidFill>
            </a:endParaRPr>
          </a:p>
        </p:txBody>
      </p:sp>
      <p:sp>
        <p:nvSpPr>
          <p:cNvPr id="345" name="Google Shape;345;p43"/>
          <p:cNvSpPr txBox="1">
            <a:spLocks noGrp="1"/>
          </p:cNvSpPr>
          <p:nvPr>
            <p:ph type="body" idx="1"/>
          </p:nvPr>
        </p:nvSpPr>
        <p:spPr>
          <a:xfrm>
            <a:off x="692700" y="542875"/>
            <a:ext cx="7734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a:t>Model</a:t>
            </a:r>
            <a:endParaRPr sz="1500" b="1"/>
          </a:p>
          <a:p>
            <a:pPr marL="457200" lvl="0" indent="-323850" algn="l" rtl="0">
              <a:lnSpc>
                <a:spcPct val="100000"/>
              </a:lnSpc>
              <a:spcBef>
                <a:spcPts val="0"/>
              </a:spcBef>
              <a:spcAft>
                <a:spcPts val="0"/>
              </a:spcAft>
              <a:buSzPts val="1500"/>
              <a:buChar char="-"/>
            </a:pPr>
            <a:r>
              <a:rPr lang="en" sz="1500"/>
              <a:t>RNN search, 1000 units</a:t>
            </a:r>
            <a:endParaRPr sz="1500"/>
          </a:p>
          <a:p>
            <a:pPr marL="45720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Baseline:</a:t>
            </a:r>
            <a:endParaRPr sz="1500" b="1"/>
          </a:p>
          <a:p>
            <a:pPr marL="457200" lvl="0" indent="-323850" algn="l" rtl="0">
              <a:lnSpc>
                <a:spcPct val="100000"/>
              </a:lnSpc>
              <a:spcBef>
                <a:spcPts val="0"/>
              </a:spcBef>
              <a:spcAft>
                <a:spcPts val="0"/>
              </a:spcAft>
              <a:buSzPts val="1500"/>
              <a:buChar char="-"/>
            </a:pPr>
            <a:r>
              <a:rPr lang="en" sz="1500"/>
              <a:t>RNN encoder-decoder, 1000 units</a:t>
            </a:r>
            <a:endParaRPr sz="1500"/>
          </a:p>
          <a:p>
            <a:pPr marL="457200" lvl="0" indent="-323850" algn="l" rtl="0">
              <a:lnSpc>
                <a:spcPct val="100000"/>
              </a:lnSpc>
              <a:spcBef>
                <a:spcPts val="0"/>
              </a:spcBef>
              <a:spcAft>
                <a:spcPts val="0"/>
              </a:spcAft>
              <a:buSzPts val="1500"/>
              <a:buChar char="-"/>
            </a:pPr>
            <a:r>
              <a:rPr lang="en" sz="1500"/>
              <a:t>Moses, a SMT system (Koehn et al. 2007)</a:t>
            </a:r>
            <a:endParaRPr sz="1500"/>
          </a:p>
          <a:p>
            <a:pPr marL="45720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Data:  </a:t>
            </a:r>
            <a:r>
              <a:rPr lang="en" sz="1500" b="1" u="sng">
                <a:solidFill>
                  <a:schemeClr val="hlink"/>
                </a:solidFill>
                <a:hlinkClick r:id="rId3"/>
              </a:rPr>
              <a:t>http://www.statmt.org/wmt14/translation-task.html</a:t>
            </a:r>
            <a:r>
              <a:rPr lang="en" sz="1500" b="1"/>
              <a:t> ACL WMT’14</a:t>
            </a:r>
            <a:endParaRPr sz="1500" b="1"/>
          </a:p>
          <a:p>
            <a:pPr marL="457200" lvl="0" indent="-323850" algn="l" rtl="0">
              <a:lnSpc>
                <a:spcPct val="100000"/>
              </a:lnSpc>
              <a:spcBef>
                <a:spcPts val="0"/>
              </a:spcBef>
              <a:spcAft>
                <a:spcPts val="0"/>
              </a:spcAft>
              <a:buSzPts val="1500"/>
              <a:buChar char="-"/>
            </a:pPr>
            <a:r>
              <a:rPr lang="en" sz="1500"/>
              <a:t>English to French translation, 348 million words</a:t>
            </a:r>
            <a:endParaRPr sz="1500"/>
          </a:p>
          <a:p>
            <a:pPr marL="457200" lvl="0" indent="-323850" algn="l" rtl="0">
              <a:lnSpc>
                <a:spcPct val="100000"/>
              </a:lnSpc>
              <a:spcBef>
                <a:spcPts val="0"/>
              </a:spcBef>
              <a:spcAft>
                <a:spcPts val="0"/>
              </a:spcAft>
              <a:buSzPts val="1500"/>
              <a:buChar char="-"/>
            </a:pPr>
            <a:r>
              <a:rPr lang="en" sz="1500"/>
              <a:t>30,000 most frequent words + UNK token to train the model</a:t>
            </a:r>
            <a:endParaRPr sz="1500"/>
          </a:p>
          <a:p>
            <a:pPr marL="45720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Training:</a:t>
            </a:r>
            <a:endParaRPr sz="1500" b="1"/>
          </a:p>
          <a:p>
            <a:pPr marL="457200" lvl="0" indent="-323850" algn="l" rtl="0">
              <a:lnSpc>
                <a:spcPct val="100000"/>
              </a:lnSpc>
              <a:spcBef>
                <a:spcPts val="0"/>
              </a:spcBef>
              <a:spcAft>
                <a:spcPts val="0"/>
              </a:spcAft>
              <a:buSzPts val="1500"/>
              <a:buChar char="-"/>
            </a:pPr>
            <a:r>
              <a:rPr lang="en" sz="1500"/>
              <a:t>SGDw/ Adadelter</a:t>
            </a:r>
            <a:endParaRPr sz="1500"/>
          </a:p>
          <a:p>
            <a:pPr marL="457200" lvl="0" indent="-323850" algn="l" rtl="0">
              <a:lnSpc>
                <a:spcPct val="100000"/>
              </a:lnSpc>
              <a:spcBef>
                <a:spcPts val="0"/>
              </a:spcBef>
              <a:spcAft>
                <a:spcPts val="0"/>
              </a:spcAft>
              <a:buSzPts val="1500"/>
              <a:buChar char="-"/>
            </a:pPr>
            <a:r>
              <a:rPr lang="en" sz="1500"/>
              <a:t>Mini-batch: 80 sentences</a:t>
            </a:r>
            <a:endParaRPr sz="1500"/>
          </a:p>
          <a:p>
            <a:pPr marL="457200" lvl="0" indent="-323850" algn="l" rtl="0">
              <a:lnSpc>
                <a:spcPct val="100000"/>
              </a:lnSpc>
              <a:spcBef>
                <a:spcPts val="0"/>
              </a:spcBef>
              <a:spcAft>
                <a:spcPts val="0"/>
              </a:spcAft>
              <a:buSzPts val="1500"/>
              <a:buChar char="-"/>
            </a:pPr>
            <a:r>
              <a:rPr lang="en" sz="1500"/>
              <a:t>Train the model for approximately 5 days (Beam search+Blue)</a:t>
            </a:r>
            <a:endParaRPr sz="1500"/>
          </a:p>
        </p:txBody>
      </p:sp>
      <p:sp>
        <p:nvSpPr>
          <p:cNvPr id="346" name="Google Shape;346;p43"/>
          <p:cNvSpPr txBox="1"/>
          <p:nvPr/>
        </p:nvSpPr>
        <p:spPr>
          <a:xfrm>
            <a:off x="4955875" y="1251525"/>
            <a:ext cx="3876300" cy="741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9900"/>
              </a:buClr>
              <a:buSzPts val="1400"/>
              <a:buChar char="-"/>
            </a:pPr>
            <a:r>
              <a:rPr lang="en" b="1">
                <a:solidFill>
                  <a:srgbClr val="FF9900"/>
                </a:solidFill>
              </a:rPr>
              <a:t>1000 units (size of hidden layer)</a:t>
            </a:r>
            <a:endParaRPr b="1">
              <a:solidFill>
                <a:srgbClr val="FF9900"/>
              </a:solidFill>
            </a:endParaRPr>
          </a:p>
          <a:p>
            <a:pPr marL="457200" lvl="0" indent="-317500" algn="l" rtl="0">
              <a:spcBef>
                <a:spcPts val="0"/>
              </a:spcBef>
              <a:spcAft>
                <a:spcPts val="0"/>
              </a:spcAft>
              <a:buClr>
                <a:srgbClr val="FF9900"/>
              </a:buClr>
              <a:buSzPts val="1400"/>
              <a:buChar char="-"/>
            </a:pPr>
            <a:r>
              <a:rPr lang="en" b="1">
                <a:solidFill>
                  <a:srgbClr val="FF9900"/>
                </a:solidFill>
              </a:rPr>
              <a:t>Word Embedding dimensionality 650</a:t>
            </a:r>
            <a:endParaRPr b="1">
              <a:solidFill>
                <a:srgbClr val="FF9900"/>
              </a:solidFill>
            </a:endParaRPr>
          </a:p>
          <a:p>
            <a:pPr marL="457200" lvl="0" indent="-317500" algn="l" rtl="0">
              <a:spcBef>
                <a:spcPts val="0"/>
              </a:spcBef>
              <a:spcAft>
                <a:spcPts val="0"/>
              </a:spcAft>
              <a:buClr>
                <a:srgbClr val="FF9900"/>
              </a:buClr>
              <a:buSzPts val="1400"/>
              <a:buChar char="-"/>
            </a:pPr>
            <a:r>
              <a:rPr lang="en" b="1">
                <a:solidFill>
                  <a:srgbClr val="FF9900"/>
                </a:solidFill>
              </a:rPr>
              <a:t>Beam width 12</a:t>
            </a:r>
            <a:endParaRPr b="1">
              <a:solidFill>
                <a:srgbClr val="FF9900"/>
              </a:solidFill>
            </a:endParaRPr>
          </a:p>
        </p:txBody>
      </p:sp>
      <p:sp>
        <p:nvSpPr>
          <p:cNvPr id="347" name="Google Shape;347;p43"/>
          <p:cNvSpPr txBox="1"/>
          <p:nvPr/>
        </p:nvSpPr>
        <p:spPr>
          <a:xfrm>
            <a:off x="6992475" y="2988225"/>
            <a:ext cx="1661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FA8DC"/>
                </a:solidFill>
              </a:rPr>
              <a:t>Outline</a:t>
            </a:r>
            <a:endParaRPr>
              <a:solidFill>
                <a:srgbClr val="6FA8DC"/>
              </a:solidFill>
            </a:endParaRPr>
          </a:p>
        </p:txBody>
      </p:sp>
      <p:sp>
        <p:nvSpPr>
          <p:cNvPr id="110" name="Google Shape;110;p26"/>
          <p:cNvSpPr txBox="1">
            <a:spLocks noGrp="1"/>
          </p:cNvSpPr>
          <p:nvPr>
            <p:ph type="body" idx="1"/>
          </p:nvPr>
        </p:nvSpPr>
        <p:spPr>
          <a:xfrm>
            <a:off x="311700" y="1228675"/>
            <a:ext cx="8520600" cy="2983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Introduction</a:t>
            </a:r>
            <a:endParaRPr/>
          </a:p>
          <a:p>
            <a:pPr marL="457200" lvl="0" indent="-342900" algn="l" rtl="0">
              <a:lnSpc>
                <a:spcPct val="150000"/>
              </a:lnSpc>
              <a:spcBef>
                <a:spcPts val="0"/>
              </a:spcBef>
              <a:spcAft>
                <a:spcPts val="0"/>
              </a:spcAft>
              <a:buSzPts val="1800"/>
              <a:buChar char="-"/>
            </a:pPr>
            <a:r>
              <a:rPr lang="en"/>
              <a:t>Previous work (Basic RNN encoder-decoder)</a:t>
            </a:r>
            <a:endParaRPr/>
          </a:p>
          <a:p>
            <a:pPr marL="457200" lvl="0" indent="-342900" algn="l" rtl="0">
              <a:lnSpc>
                <a:spcPct val="150000"/>
              </a:lnSpc>
              <a:spcBef>
                <a:spcPts val="0"/>
              </a:spcBef>
              <a:spcAft>
                <a:spcPts val="0"/>
              </a:spcAft>
              <a:buSzPts val="1800"/>
              <a:buChar char="-"/>
            </a:pPr>
            <a:r>
              <a:rPr lang="en"/>
              <a:t>Learning to Align and Translate (Attention Mechanism)</a:t>
            </a:r>
            <a:endParaRPr/>
          </a:p>
          <a:p>
            <a:pPr marL="457200" lvl="0" indent="-342900" algn="l" rtl="0">
              <a:lnSpc>
                <a:spcPct val="150000"/>
              </a:lnSpc>
              <a:spcBef>
                <a:spcPts val="0"/>
              </a:spcBef>
              <a:spcAft>
                <a:spcPts val="0"/>
              </a:spcAft>
              <a:buSzPts val="1800"/>
              <a:buChar char="-"/>
            </a:pPr>
            <a:r>
              <a:rPr lang="en"/>
              <a:t>Experiments and results</a:t>
            </a:r>
            <a:endParaRPr/>
          </a:p>
          <a:p>
            <a:pPr marL="457200" lvl="0" indent="-342900" algn="l" rtl="0">
              <a:lnSpc>
                <a:spcPct val="150000"/>
              </a:lnSpc>
              <a:spcBef>
                <a:spcPts val="0"/>
              </a:spcBef>
              <a:spcAft>
                <a:spcPts val="0"/>
              </a:spcAft>
              <a:buSzPts val="1800"/>
              <a:buChar char="-"/>
            </a:pPr>
            <a:r>
              <a:rPr lang="en"/>
              <a:t>Discussion </a:t>
            </a:r>
            <a:endParaRPr/>
          </a:p>
          <a:p>
            <a:pPr marL="457200" lvl="0" indent="-342900" algn="l" rtl="0">
              <a:lnSpc>
                <a:spcPct val="150000"/>
              </a:lnSpc>
              <a:spcBef>
                <a:spcPts val="0"/>
              </a:spcBef>
              <a:spcAft>
                <a:spcPts val="0"/>
              </a:spcAft>
              <a:buSzPts val="1800"/>
              <a:buChar char="-"/>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title"/>
          </p:nvPr>
        </p:nvSpPr>
        <p:spPr>
          <a:xfrm>
            <a:off x="311700" y="64025"/>
            <a:ext cx="8520600"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Quantitative results</a:t>
            </a:r>
            <a:endParaRPr sz="2000" b="1">
              <a:solidFill>
                <a:srgbClr val="6D9EEB"/>
              </a:solidFill>
            </a:endParaRPr>
          </a:p>
        </p:txBody>
      </p:sp>
      <p:pic>
        <p:nvPicPr>
          <p:cNvPr id="353" name="Google Shape;353;p44"/>
          <p:cNvPicPr preferRelativeResize="0"/>
          <p:nvPr/>
        </p:nvPicPr>
        <p:blipFill>
          <a:blip r:embed="rId3">
            <a:alphaModFix/>
          </a:blip>
          <a:stretch>
            <a:fillRect/>
          </a:stretch>
        </p:blipFill>
        <p:spPr>
          <a:xfrm>
            <a:off x="1969225" y="1135550"/>
            <a:ext cx="4909825" cy="2790951"/>
          </a:xfrm>
          <a:prstGeom prst="rect">
            <a:avLst/>
          </a:prstGeom>
          <a:noFill/>
          <a:ln>
            <a:noFill/>
          </a:ln>
        </p:spPr>
      </p:pic>
      <p:sp>
        <p:nvSpPr>
          <p:cNvPr id="354" name="Google Shape;354;p44"/>
          <p:cNvSpPr txBox="1"/>
          <p:nvPr/>
        </p:nvSpPr>
        <p:spPr>
          <a:xfrm>
            <a:off x="3063950" y="501988"/>
            <a:ext cx="35430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No performance drop on long sentence</a:t>
            </a:r>
            <a:endParaRPr b="1">
              <a:solidFill>
                <a:srgbClr val="FF0000"/>
              </a:solidFill>
            </a:endParaRPr>
          </a:p>
        </p:txBody>
      </p:sp>
      <p:sp>
        <p:nvSpPr>
          <p:cNvPr id="355" name="Google Shape;355;p44"/>
          <p:cNvSpPr/>
          <p:nvPr/>
        </p:nvSpPr>
        <p:spPr>
          <a:xfrm>
            <a:off x="4973450" y="813100"/>
            <a:ext cx="143400" cy="7197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6040250" y="813100"/>
            <a:ext cx="143400" cy="7197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txBox="1"/>
          <p:nvPr/>
        </p:nvSpPr>
        <p:spPr>
          <a:xfrm>
            <a:off x="593000" y="4077875"/>
            <a:ext cx="8219700" cy="7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BLEU scores of the generated translations on the test set with respect to the lengths of the sentences. The results are on the full test set which includes sentences having unknown words to the models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311700" y="64025"/>
            <a:ext cx="8520600"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Quantitative results</a:t>
            </a:r>
            <a:endParaRPr sz="2000" b="1">
              <a:solidFill>
                <a:srgbClr val="6D9EEB"/>
              </a:solidFill>
            </a:endParaRPr>
          </a:p>
        </p:txBody>
      </p:sp>
      <p:pic>
        <p:nvPicPr>
          <p:cNvPr id="363" name="Google Shape;363;p45"/>
          <p:cNvPicPr preferRelativeResize="0"/>
          <p:nvPr/>
        </p:nvPicPr>
        <p:blipFill>
          <a:blip r:embed="rId3">
            <a:alphaModFix/>
          </a:blip>
          <a:stretch>
            <a:fillRect/>
          </a:stretch>
        </p:blipFill>
        <p:spPr>
          <a:xfrm>
            <a:off x="642625" y="1252613"/>
            <a:ext cx="3805299" cy="1876275"/>
          </a:xfrm>
          <a:prstGeom prst="rect">
            <a:avLst/>
          </a:prstGeom>
          <a:noFill/>
          <a:ln>
            <a:noFill/>
          </a:ln>
        </p:spPr>
      </p:pic>
      <p:sp>
        <p:nvSpPr>
          <p:cNvPr id="364" name="Google Shape;364;p45"/>
          <p:cNvSpPr/>
          <p:nvPr/>
        </p:nvSpPr>
        <p:spPr>
          <a:xfrm>
            <a:off x="2522155" y="2104780"/>
            <a:ext cx="629100" cy="463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45"/>
          <p:cNvCxnSpPr/>
          <p:nvPr/>
        </p:nvCxnSpPr>
        <p:spPr>
          <a:xfrm rot="-5400000">
            <a:off x="2641850" y="1650425"/>
            <a:ext cx="1170900" cy="176700"/>
          </a:xfrm>
          <a:prstGeom prst="bentConnector3">
            <a:avLst>
              <a:gd name="adj1" fmla="val 50000"/>
            </a:avLst>
          </a:prstGeom>
          <a:noFill/>
          <a:ln w="19050" cap="flat" cmpd="sng">
            <a:solidFill>
              <a:srgbClr val="FF0000"/>
            </a:solidFill>
            <a:prstDash val="solid"/>
            <a:round/>
            <a:headEnd type="none" w="med" len="med"/>
            <a:tailEnd type="none" w="med" len="med"/>
          </a:ln>
        </p:spPr>
      </p:cxnSp>
      <p:sp>
        <p:nvSpPr>
          <p:cNvPr id="366" name="Google Shape;366;p45"/>
          <p:cNvSpPr txBox="1"/>
          <p:nvPr/>
        </p:nvSpPr>
        <p:spPr>
          <a:xfrm>
            <a:off x="1099825" y="659550"/>
            <a:ext cx="30963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RNNsearch much better than RNN encoder-decoder</a:t>
            </a:r>
            <a:endParaRPr b="1">
              <a:solidFill>
                <a:srgbClr val="FF0000"/>
              </a:solidFill>
            </a:endParaRPr>
          </a:p>
        </p:txBody>
      </p:sp>
      <p:sp>
        <p:nvSpPr>
          <p:cNvPr id="367" name="Google Shape;367;p45"/>
          <p:cNvSpPr/>
          <p:nvPr/>
        </p:nvSpPr>
        <p:spPr>
          <a:xfrm>
            <a:off x="3500450" y="2621225"/>
            <a:ext cx="629100" cy="463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 name="Google Shape;368;p45"/>
          <p:cNvCxnSpPr>
            <a:stCxn id="367" idx="1"/>
          </p:cNvCxnSpPr>
          <p:nvPr/>
        </p:nvCxnSpPr>
        <p:spPr>
          <a:xfrm flipH="1">
            <a:off x="3326750" y="2852975"/>
            <a:ext cx="173700" cy="562800"/>
          </a:xfrm>
          <a:prstGeom prst="bentConnector2">
            <a:avLst/>
          </a:prstGeom>
          <a:noFill/>
          <a:ln w="19050" cap="flat" cmpd="sng">
            <a:solidFill>
              <a:srgbClr val="FF0000"/>
            </a:solidFill>
            <a:prstDash val="solid"/>
            <a:round/>
            <a:headEnd type="none" w="med" len="med"/>
            <a:tailEnd type="none" w="med" len="med"/>
          </a:ln>
        </p:spPr>
      </p:cxnSp>
      <p:sp>
        <p:nvSpPr>
          <p:cNvPr id="369" name="Google Shape;369;p45"/>
          <p:cNvSpPr txBox="1"/>
          <p:nvPr/>
        </p:nvSpPr>
        <p:spPr>
          <a:xfrm>
            <a:off x="1006550" y="3397604"/>
            <a:ext cx="3543000" cy="6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0000"/>
                </a:solidFill>
              </a:rPr>
              <a:t>Without unknown words, comparable with SMT</a:t>
            </a:r>
            <a:endParaRPr sz="1300" b="1">
              <a:solidFill>
                <a:srgbClr val="FF0000"/>
              </a:solidFill>
            </a:endParaRPr>
          </a:p>
        </p:txBody>
      </p:sp>
      <p:sp>
        <p:nvSpPr>
          <p:cNvPr id="370" name="Google Shape;370;p45"/>
          <p:cNvSpPr txBox="1"/>
          <p:nvPr/>
        </p:nvSpPr>
        <p:spPr>
          <a:xfrm>
            <a:off x="1354025" y="2990375"/>
            <a:ext cx="570900" cy="2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0000"/>
                </a:solidFill>
              </a:rPr>
              <a:t>SMT</a:t>
            </a:r>
            <a:endParaRPr sz="1300" b="1">
              <a:solidFill>
                <a:srgbClr val="FF0000"/>
              </a:solidFill>
            </a:endParaRPr>
          </a:p>
        </p:txBody>
      </p:sp>
      <p:sp>
        <p:nvSpPr>
          <p:cNvPr id="371" name="Google Shape;371;p45"/>
          <p:cNvSpPr txBox="1"/>
          <p:nvPr/>
        </p:nvSpPr>
        <p:spPr>
          <a:xfrm>
            <a:off x="4953000" y="762000"/>
            <a:ext cx="3879300" cy="30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BLEU scores of the trained models computed on the test set. The second and third columns show respectively the scores on all the sentences and, on the sentences without any unknown word in themselves and in the reference translations. </a:t>
            </a:r>
            <a:endParaRPr/>
          </a:p>
          <a:p>
            <a:pPr marL="0" lvl="0" indent="0" algn="l" rtl="0">
              <a:spcBef>
                <a:spcPts val="0"/>
              </a:spcBef>
              <a:spcAft>
                <a:spcPts val="0"/>
              </a:spcAft>
              <a:buNone/>
            </a:pPr>
            <a:endParaRPr/>
          </a:p>
          <a:p>
            <a:pPr marL="0" lvl="0" indent="0" algn="l" rtl="0">
              <a:spcBef>
                <a:spcPts val="0"/>
              </a:spcBef>
              <a:spcAft>
                <a:spcPts val="0"/>
              </a:spcAft>
              <a:buNone/>
            </a:pPr>
            <a:r>
              <a:rPr lang="en"/>
              <a:t>RNNsearch-50*, was trained much longer until the performance on the development set stopped improving.</a:t>
            </a:r>
            <a:endParaRPr/>
          </a:p>
          <a:p>
            <a:pPr marL="0" lvl="0" indent="0" algn="l" rtl="0">
              <a:spcBef>
                <a:spcPts val="0"/>
              </a:spcBef>
              <a:spcAft>
                <a:spcPts val="0"/>
              </a:spcAft>
              <a:buNone/>
            </a:pPr>
            <a:endParaRPr/>
          </a:p>
          <a:p>
            <a:pPr marL="0" lvl="0" indent="0" algn="l" rtl="0">
              <a:spcBef>
                <a:spcPts val="0"/>
              </a:spcBef>
              <a:spcAft>
                <a:spcPts val="0"/>
              </a:spcAft>
              <a:buNone/>
            </a:pPr>
            <a:r>
              <a:rPr lang="en"/>
              <a:t>(◦) We disallowed the models to generate [UNK] tokens when only the sentences having no unknown words were evaluated (last column)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D9EEB"/>
                </a:solidFill>
              </a:rPr>
              <a:t>Qualitative Results: Translation</a:t>
            </a:r>
            <a:endParaRPr>
              <a:solidFill>
                <a:srgbClr val="6D9EEB"/>
              </a:solidFill>
            </a:endParaRPr>
          </a:p>
        </p:txBody>
      </p:sp>
      <p:pic>
        <p:nvPicPr>
          <p:cNvPr id="377" name="Google Shape;377;p46"/>
          <p:cNvPicPr preferRelativeResize="0"/>
          <p:nvPr/>
        </p:nvPicPr>
        <p:blipFill>
          <a:blip r:embed="rId3">
            <a:alphaModFix/>
          </a:blip>
          <a:stretch>
            <a:fillRect/>
          </a:stretch>
        </p:blipFill>
        <p:spPr>
          <a:xfrm>
            <a:off x="1050225" y="1378124"/>
            <a:ext cx="7003199" cy="940425"/>
          </a:xfrm>
          <a:prstGeom prst="rect">
            <a:avLst/>
          </a:prstGeom>
          <a:noFill/>
          <a:ln>
            <a:noFill/>
          </a:ln>
        </p:spPr>
      </p:pic>
      <p:pic>
        <p:nvPicPr>
          <p:cNvPr id="378" name="Google Shape;378;p46"/>
          <p:cNvPicPr preferRelativeResize="0"/>
          <p:nvPr/>
        </p:nvPicPr>
        <p:blipFill>
          <a:blip r:embed="rId4">
            <a:alphaModFix/>
          </a:blip>
          <a:stretch>
            <a:fillRect/>
          </a:stretch>
        </p:blipFill>
        <p:spPr>
          <a:xfrm>
            <a:off x="1986800" y="2404725"/>
            <a:ext cx="6184275" cy="718900"/>
          </a:xfrm>
          <a:prstGeom prst="rect">
            <a:avLst/>
          </a:prstGeom>
          <a:noFill/>
          <a:ln>
            <a:noFill/>
          </a:ln>
        </p:spPr>
      </p:pic>
      <p:sp>
        <p:nvSpPr>
          <p:cNvPr id="379" name="Google Shape;379;p46"/>
          <p:cNvSpPr txBox="1"/>
          <p:nvPr/>
        </p:nvSpPr>
        <p:spPr>
          <a:xfrm>
            <a:off x="578575" y="2495550"/>
            <a:ext cx="1521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C78D8"/>
                </a:solidFill>
              </a:rPr>
              <a:t>New model RNNsearch-50</a:t>
            </a:r>
            <a:endParaRPr b="1">
              <a:solidFill>
                <a:srgbClr val="3C78D8"/>
              </a:solidFill>
            </a:endParaRPr>
          </a:p>
        </p:txBody>
      </p:sp>
      <p:pic>
        <p:nvPicPr>
          <p:cNvPr id="380" name="Google Shape;380;p46"/>
          <p:cNvPicPr preferRelativeResize="0"/>
          <p:nvPr/>
        </p:nvPicPr>
        <p:blipFill>
          <a:blip r:embed="rId5">
            <a:alphaModFix/>
          </a:blip>
          <a:stretch>
            <a:fillRect/>
          </a:stretch>
        </p:blipFill>
        <p:spPr>
          <a:xfrm>
            <a:off x="2120275" y="3566975"/>
            <a:ext cx="6085552" cy="851400"/>
          </a:xfrm>
          <a:prstGeom prst="rect">
            <a:avLst/>
          </a:prstGeom>
          <a:noFill/>
          <a:ln>
            <a:noFill/>
          </a:ln>
        </p:spPr>
      </p:pic>
      <p:sp>
        <p:nvSpPr>
          <p:cNvPr id="381" name="Google Shape;381;p46"/>
          <p:cNvSpPr txBox="1"/>
          <p:nvPr/>
        </p:nvSpPr>
        <p:spPr>
          <a:xfrm>
            <a:off x="426175" y="3638550"/>
            <a:ext cx="1684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C78D8"/>
                </a:solidFill>
              </a:rPr>
              <a:t>Encoder-decoder RNNencdec-50</a:t>
            </a:r>
            <a:endParaRPr b="1">
              <a:solidFill>
                <a:srgbClr val="3C78D8"/>
              </a:solidFill>
            </a:endParaRPr>
          </a:p>
        </p:txBody>
      </p:sp>
      <p:sp>
        <p:nvSpPr>
          <p:cNvPr id="382" name="Google Shape;382;p46"/>
          <p:cNvSpPr txBox="1"/>
          <p:nvPr/>
        </p:nvSpPr>
        <p:spPr>
          <a:xfrm>
            <a:off x="4694375" y="4265975"/>
            <a:ext cx="3476700" cy="3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“based on his state of health???”</a:t>
            </a:r>
            <a:endParaRPr b="1">
              <a:solidFill>
                <a:srgbClr val="980000"/>
              </a:solidFill>
            </a:endParaRPr>
          </a:p>
        </p:txBody>
      </p:sp>
      <p:sp>
        <p:nvSpPr>
          <p:cNvPr id="383" name="Google Shape;383;p46"/>
          <p:cNvSpPr txBox="1"/>
          <p:nvPr/>
        </p:nvSpPr>
        <p:spPr>
          <a:xfrm>
            <a:off x="5874325" y="3123625"/>
            <a:ext cx="1266900" cy="3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Correct!</a:t>
            </a:r>
            <a:endParaRPr b="1">
              <a:solidFill>
                <a:srgbClr val="98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311700" y="64025"/>
            <a:ext cx="85206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Discussion: </a:t>
            </a:r>
            <a:r>
              <a:rPr lang="en" sz="1800" b="1">
                <a:solidFill>
                  <a:srgbClr val="6D9EEB"/>
                </a:solidFill>
              </a:rPr>
              <a:t>Qualitative Analysis Alignment</a:t>
            </a:r>
            <a:endParaRPr sz="1800" b="1">
              <a:solidFill>
                <a:srgbClr val="6D9EEB"/>
              </a:solidFill>
            </a:endParaRPr>
          </a:p>
        </p:txBody>
      </p:sp>
      <p:pic>
        <p:nvPicPr>
          <p:cNvPr id="389" name="Google Shape;389;p47"/>
          <p:cNvPicPr preferRelativeResize="0"/>
          <p:nvPr/>
        </p:nvPicPr>
        <p:blipFill>
          <a:blip r:embed="rId3">
            <a:alphaModFix/>
          </a:blip>
          <a:stretch>
            <a:fillRect/>
          </a:stretch>
        </p:blipFill>
        <p:spPr>
          <a:xfrm>
            <a:off x="853250" y="484325"/>
            <a:ext cx="3453724" cy="3429349"/>
          </a:xfrm>
          <a:prstGeom prst="rect">
            <a:avLst/>
          </a:prstGeom>
          <a:noFill/>
          <a:ln>
            <a:noFill/>
          </a:ln>
        </p:spPr>
      </p:pic>
      <p:sp>
        <p:nvSpPr>
          <p:cNvPr id="390" name="Google Shape;390;p47"/>
          <p:cNvSpPr/>
          <p:nvPr/>
        </p:nvSpPr>
        <p:spPr>
          <a:xfrm>
            <a:off x="2404050" y="635525"/>
            <a:ext cx="485700" cy="572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980225" y="1930925"/>
            <a:ext cx="766500" cy="492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2337278" y="1867175"/>
            <a:ext cx="607500" cy="572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3" name="Google Shape;393;p47"/>
          <p:cNvPicPr preferRelativeResize="0"/>
          <p:nvPr/>
        </p:nvPicPr>
        <p:blipFill>
          <a:blip r:embed="rId4">
            <a:alphaModFix/>
          </a:blip>
          <a:stretch>
            <a:fillRect/>
          </a:stretch>
        </p:blipFill>
        <p:spPr>
          <a:xfrm>
            <a:off x="5185525" y="750825"/>
            <a:ext cx="2968551" cy="3162850"/>
          </a:xfrm>
          <a:prstGeom prst="rect">
            <a:avLst/>
          </a:prstGeom>
          <a:noFill/>
          <a:ln>
            <a:noFill/>
          </a:ln>
        </p:spPr>
      </p:pic>
      <p:sp>
        <p:nvSpPr>
          <p:cNvPr id="394" name="Google Shape;394;p47"/>
          <p:cNvSpPr/>
          <p:nvPr/>
        </p:nvSpPr>
        <p:spPr>
          <a:xfrm>
            <a:off x="5202275" y="3207275"/>
            <a:ext cx="485700" cy="375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7283725" y="856275"/>
            <a:ext cx="385500" cy="375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7359925" y="3218475"/>
            <a:ext cx="385500" cy="364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txBox="1"/>
          <p:nvPr/>
        </p:nvSpPr>
        <p:spPr>
          <a:xfrm>
            <a:off x="311700" y="3955025"/>
            <a:ext cx="8621700" cy="9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Figure shows sample alignments found by RNNsearch-50. The x-axis and y-axis of each plot correspond to the words in the source sentence (English) and the generated translation (French), respectively. Each pixel shows the weight α</a:t>
            </a:r>
            <a:r>
              <a:rPr lang="en" sz="1300" i="1">
                <a:latin typeface="Times New Roman"/>
                <a:ea typeface="Times New Roman"/>
                <a:cs typeface="Times New Roman"/>
                <a:sym typeface="Times New Roman"/>
              </a:rPr>
              <a:t>ij</a:t>
            </a:r>
            <a:r>
              <a:rPr lang="en" sz="1300"/>
              <a:t> of the annotation of the </a:t>
            </a:r>
            <a:r>
              <a:rPr lang="en" sz="1300" i="1">
                <a:latin typeface="Times New Roman"/>
                <a:ea typeface="Times New Roman"/>
                <a:cs typeface="Times New Roman"/>
                <a:sym typeface="Times New Roman"/>
              </a:rPr>
              <a:t>j</a:t>
            </a:r>
            <a:r>
              <a:rPr lang="en" sz="1300"/>
              <a:t>-th source word for the </a:t>
            </a:r>
            <a:r>
              <a:rPr lang="en" sz="1300" i="1">
                <a:latin typeface="Times New Roman"/>
                <a:ea typeface="Times New Roman"/>
                <a:cs typeface="Times New Roman"/>
                <a:sym typeface="Times New Roman"/>
              </a:rPr>
              <a:t>i</a:t>
            </a:r>
            <a:r>
              <a:rPr lang="en" sz="1300"/>
              <a:t>-th target word in grayscale (0: black, 1: white). </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311700" y="64025"/>
            <a:ext cx="85206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Discussion:</a:t>
            </a:r>
            <a:r>
              <a:rPr lang="en" sz="1800" b="1">
                <a:solidFill>
                  <a:srgbClr val="6D9EEB"/>
                </a:solidFill>
              </a:rPr>
              <a:t>Qualitative Analysis Alignment</a:t>
            </a:r>
            <a:endParaRPr sz="1800" b="1">
              <a:solidFill>
                <a:srgbClr val="6D9EEB"/>
              </a:solidFill>
            </a:endParaRPr>
          </a:p>
        </p:txBody>
      </p:sp>
      <p:pic>
        <p:nvPicPr>
          <p:cNvPr id="403" name="Google Shape;403;p48"/>
          <p:cNvPicPr preferRelativeResize="0"/>
          <p:nvPr/>
        </p:nvPicPr>
        <p:blipFill>
          <a:blip r:embed="rId3">
            <a:alphaModFix/>
          </a:blip>
          <a:stretch>
            <a:fillRect/>
          </a:stretch>
        </p:blipFill>
        <p:spPr>
          <a:xfrm>
            <a:off x="5349050" y="789125"/>
            <a:ext cx="3453724" cy="3429349"/>
          </a:xfrm>
          <a:prstGeom prst="rect">
            <a:avLst/>
          </a:prstGeom>
          <a:noFill/>
          <a:ln>
            <a:noFill/>
          </a:ln>
        </p:spPr>
      </p:pic>
      <p:sp>
        <p:nvSpPr>
          <p:cNvPr id="404" name="Google Shape;404;p48"/>
          <p:cNvSpPr/>
          <p:nvPr/>
        </p:nvSpPr>
        <p:spPr>
          <a:xfrm>
            <a:off x="6899850" y="940325"/>
            <a:ext cx="485700" cy="572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5476025" y="2235725"/>
            <a:ext cx="766500" cy="492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p:nvPr/>
        </p:nvSpPr>
        <p:spPr>
          <a:xfrm>
            <a:off x="6833078" y="2171975"/>
            <a:ext cx="607500" cy="572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p:cNvSpPr txBox="1"/>
          <p:nvPr/>
        </p:nvSpPr>
        <p:spPr>
          <a:xfrm>
            <a:off x="228600" y="1066800"/>
            <a:ext cx="4995900" cy="3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Alignment of words between English and French is largely monotonic. We see strong weights along the diagonal of matrix. </a:t>
            </a:r>
            <a:endParaRPr/>
          </a:p>
          <a:p>
            <a:pPr marL="0" lvl="0" indent="0" algn="l" rtl="0">
              <a:spcBef>
                <a:spcPts val="1000"/>
              </a:spcBef>
              <a:spcAft>
                <a:spcPts val="0"/>
              </a:spcAft>
              <a:buNone/>
            </a:pPr>
            <a:r>
              <a:rPr lang="en"/>
              <a:t>However, we also observe a number of non-monotonic alignments. Adjectives and nouns are typically ordered differently between French and English.</a:t>
            </a:r>
            <a:endParaRPr/>
          </a:p>
          <a:p>
            <a:pPr marL="0" lvl="0" indent="0" algn="l" rtl="0">
              <a:spcBef>
                <a:spcPts val="1000"/>
              </a:spcBef>
              <a:spcAft>
                <a:spcPts val="0"/>
              </a:spcAft>
              <a:buNone/>
            </a:pPr>
            <a:r>
              <a:rPr lang="en" b="1"/>
              <a:t>Example:</a:t>
            </a:r>
            <a:endParaRPr b="1"/>
          </a:p>
          <a:p>
            <a:pPr marL="0" lvl="0" indent="0" algn="l" rtl="0">
              <a:spcBef>
                <a:spcPts val="0"/>
              </a:spcBef>
              <a:spcAft>
                <a:spcPts val="0"/>
              </a:spcAft>
              <a:buNone/>
            </a:pPr>
            <a:r>
              <a:rPr lang="en"/>
              <a:t> The model correctly translates a phrase [European Economic Area] into [zone economique européen]. </a:t>
            </a:r>
            <a:endParaRPr/>
          </a:p>
          <a:p>
            <a:pPr marL="0" lvl="0" indent="0" algn="l" rtl="0">
              <a:spcBef>
                <a:spcPts val="1000"/>
              </a:spcBef>
              <a:spcAft>
                <a:spcPts val="1000"/>
              </a:spcAft>
              <a:buNone/>
            </a:pPr>
            <a:r>
              <a:rPr lang="en"/>
              <a:t> The model was also able to correctly align [zone] with [Area], jumping over the two words ([European] and [Economic]), and then looked one word back at a time to complete the whole phrase [zone economique européen]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311700" y="64025"/>
            <a:ext cx="85206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6D9EEB"/>
                </a:solidFill>
              </a:rPr>
              <a:t>Discussion: </a:t>
            </a:r>
            <a:r>
              <a:rPr lang="en" sz="1800" b="1">
                <a:solidFill>
                  <a:srgbClr val="6D9EEB"/>
                </a:solidFill>
              </a:rPr>
              <a:t>Qualitative Analysis Alignment</a:t>
            </a:r>
            <a:endParaRPr sz="1800" b="1">
              <a:solidFill>
                <a:srgbClr val="6D9EEB"/>
              </a:solidFill>
            </a:endParaRPr>
          </a:p>
        </p:txBody>
      </p:sp>
      <p:pic>
        <p:nvPicPr>
          <p:cNvPr id="413" name="Google Shape;413;p49"/>
          <p:cNvPicPr preferRelativeResize="0"/>
          <p:nvPr/>
        </p:nvPicPr>
        <p:blipFill>
          <a:blip r:embed="rId3">
            <a:alphaModFix/>
          </a:blip>
          <a:stretch>
            <a:fillRect/>
          </a:stretch>
        </p:blipFill>
        <p:spPr>
          <a:xfrm>
            <a:off x="5642725" y="827025"/>
            <a:ext cx="2968551" cy="3162850"/>
          </a:xfrm>
          <a:prstGeom prst="rect">
            <a:avLst/>
          </a:prstGeom>
          <a:noFill/>
          <a:ln>
            <a:noFill/>
          </a:ln>
        </p:spPr>
      </p:pic>
      <p:sp>
        <p:nvSpPr>
          <p:cNvPr id="414" name="Google Shape;414;p49"/>
          <p:cNvSpPr/>
          <p:nvPr/>
        </p:nvSpPr>
        <p:spPr>
          <a:xfrm>
            <a:off x="5659475" y="3283475"/>
            <a:ext cx="485700" cy="375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7740925" y="932475"/>
            <a:ext cx="385500" cy="375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7817125" y="3294675"/>
            <a:ext cx="385500" cy="364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txBox="1"/>
          <p:nvPr/>
        </p:nvSpPr>
        <p:spPr>
          <a:xfrm>
            <a:off x="76200" y="1143000"/>
            <a:ext cx="5352600" cy="206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strength of the soft-alignment, opposed to a hard-alignment, is evident. For instance, Consider the source phrase [the man] which was translated into [l’ homme].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Any hard alignment will map [the] to [l’] and [man] to [homme]. This is not helpful for translation, as one must consider the word following [the] to determine whether it should be translated into [le], [la], [les] or [l’]. </a:t>
            </a:r>
            <a:endParaRPr/>
          </a:p>
          <a:p>
            <a:pPr marL="457200" lvl="0" indent="-317500" algn="l" rtl="0">
              <a:spcBef>
                <a:spcPts val="1000"/>
              </a:spcBef>
              <a:spcAft>
                <a:spcPts val="1000"/>
              </a:spcAft>
              <a:buSzPts val="1400"/>
              <a:buChar char="-"/>
            </a:pPr>
            <a:r>
              <a:rPr lang="en"/>
              <a:t>Our soft-alignment solves this issue naturally by letting the model look at both [the] and [man], and in this example, we see that the model was able to correctly translate [the] into [l’].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Conclusion</a:t>
            </a:r>
            <a:endParaRPr b="1"/>
          </a:p>
        </p:txBody>
      </p:sp>
      <p:sp>
        <p:nvSpPr>
          <p:cNvPr id="423" name="Google Shape;423;p50"/>
          <p:cNvSpPr txBox="1">
            <a:spLocks noGrp="1"/>
          </p:cNvSpPr>
          <p:nvPr>
            <p:ph type="body" idx="1"/>
          </p:nvPr>
        </p:nvSpPr>
        <p:spPr>
          <a:xfrm>
            <a:off x="311700" y="795800"/>
            <a:ext cx="8520600" cy="377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400"/>
              <a:t>We extended the basic encoder–decoder by letting a model (soft-)search for a set of input words, or their annotations computed by an encoder, when generating each target word. This frees the model from having to encode a whole source sentence into a fixed-length vector, and also lets the model focus only on information relevant to the generation of the next target word.</a:t>
            </a:r>
            <a:r>
              <a:rPr lang="en"/>
              <a:t> </a:t>
            </a:r>
            <a:endParaRPr/>
          </a:p>
          <a:p>
            <a:pPr marL="457200" lvl="0" indent="-317500" algn="l" rtl="0">
              <a:spcBef>
                <a:spcPts val="1000"/>
              </a:spcBef>
              <a:spcAft>
                <a:spcPts val="0"/>
              </a:spcAft>
              <a:buSzPts val="1400"/>
              <a:buChar char="-"/>
            </a:pPr>
            <a:r>
              <a:rPr lang="en" sz="1400"/>
              <a:t>The experiment revealed that the proposed RNNsearch outperforms the conventional encoder–decoder model (RNNencdec) significantly, regardless of the sentence length. From the qualitative analysis we were able to conclude that the model can correctly align each target word with the relevant words, or their annotations, in the source sentence as it generated a correct translation.</a:t>
            </a:r>
            <a:endParaRPr sz="1400"/>
          </a:p>
          <a:p>
            <a:pPr marL="457200" lvl="0" indent="-317500" algn="l" rtl="0">
              <a:spcBef>
                <a:spcPts val="1000"/>
              </a:spcBef>
              <a:spcAft>
                <a:spcPts val="1000"/>
              </a:spcAft>
              <a:buSzPts val="1400"/>
              <a:buChar char="-"/>
            </a:pPr>
            <a:r>
              <a:rPr lang="en" sz="1400"/>
              <a:t>The proposed approach achieved a translation performance comparable to the existing phrase-based statistical machine translation. It is a striking result, considering that the proposed architecture, has only been proposed recently. We believe the architecture proposed here is a promising step toward better machine translation and a better understanding of natural languages in general.</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Appendix: Self Study Greedy search</a:t>
            </a:r>
            <a:endParaRPr/>
          </a:p>
        </p:txBody>
      </p:sp>
      <p:sp>
        <p:nvSpPr>
          <p:cNvPr id="429" name="Google Shape;42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500">
                <a:solidFill>
                  <a:schemeClr val="dk1"/>
                </a:solidFill>
              </a:rPr>
              <a:t>Greedy search will pick the most likely token and move on</a:t>
            </a:r>
            <a:r>
              <a:rPr lang="en">
                <a:solidFill>
                  <a:schemeClr val="dk1"/>
                </a:solidFill>
              </a:rPr>
              <a:t>.</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For any input x;</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Given x, find the word y(0) with the highest probability using RNN</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Given y(0) and x, find word y(1) with the highest probability using RNN</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Stop when see &lt;end&gt;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rgbClr val="FF0000"/>
                </a:solidFill>
              </a:rPr>
              <a:t> It’s too greedy</a:t>
            </a:r>
            <a:endParaRPr b="1">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Self Study Greedy search</a:t>
            </a:r>
            <a:endParaRPr/>
          </a:p>
        </p:txBody>
      </p:sp>
      <p:sp>
        <p:nvSpPr>
          <p:cNvPr id="435" name="Google Shape;435;p52"/>
          <p:cNvSpPr txBox="1">
            <a:spLocks noGrp="1"/>
          </p:cNvSpPr>
          <p:nvPr>
            <p:ph type="body" idx="1"/>
          </p:nvPr>
        </p:nvSpPr>
        <p:spPr>
          <a:xfrm>
            <a:off x="390150" y="1125575"/>
            <a:ext cx="42603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solidFill>
                  <a:schemeClr val="dk1"/>
                </a:solidFill>
              </a:rPr>
              <a:t>Beam Search considers multiple alternatives at each time step, eg B = 5 (beam width)</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For any input x,</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Given x, find k candidates for y(0) with highest probability using RNN</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Given x, for each candidate y(0) find find k candidates for word y(1) with the highest probability using RNN</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Stop when see &lt;end&gt;</a:t>
            </a:r>
            <a:endParaRPr>
              <a:solidFill>
                <a:schemeClr val="dk1"/>
              </a:solidFill>
            </a:endParaRPr>
          </a:p>
          <a:p>
            <a:pPr marL="1371600" lvl="2" indent="-317500" algn="l" rtl="0">
              <a:lnSpc>
                <a:spcPct val="100000"/>
              </a:lnSpc>
              <a:spcBef>
                <a:spcPts val="0"/>
              </a:spcBef>
              <a:spcAft>
                <a:spcPts val="0"/>
              </a:spcAft>
              <a:buClr>
                <a:schemeClr val="dk1"/>
              </a:buClr>
              <a:buSzPts val="1400"/>
              <a:buChar char="-"/>
            </a:pPr>
            <a:r>
              <a:rPr lang="en">
                <a:solidFill>
                  <a:schemeClr val="dk1"/>
                </a:solidFill>
              </a:rPr>
              <a:t>Output = Beam with highest probability</a:t>
            </a:r>
            <a:endParaRPr>
              <a:solidFill>
                <a:schemeClr val="dk1"/>
              </a:solidFill>
            </a:endParaRPr>
          </a:p>
        </p:txBody>
      </p:sp>
      <p:pic>
        <p:nvPicPr>
          <p:cNvPr id="436" name="Google Shape;436;p52"/>
          <p:cNvPicPr preferRelativeResize="0"/>
          <p:nvPr/>
        </p:nvPicPr>
        <p:blipFill>
          <a:blip r:embed="rId3">
            <a:alphaModFix/>
          </a:blip>
          <a:stretch>
            <a:fillRect/>
          </a:stretch>
        </p:blipFill>
        <p:spPr>
          <a:xfrm>
            <a:off x="4991100" y="263500"/>
            <a:ext cx="3822075" cy="469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Appendix: Self Study attention</a:t>
            </a:r>
            <a:endParaRPr sz="2400" b="1"/>
          </a:p>
        </p:txBody>
      </p:sp>
      <p:pic>
        <p:nvPicPr>
          <p:cNvPr id="442" name="Google Shape;442;p53"/>
          <p:cNvPicPr preferRelativeResize="0"/>
          <p:nvPr/>
        </p:nvPicPr>
        <p:blipFill>
          <a:blip r:embed="rId3">
            <a:alphaModFix/>
          </a:blip>
          <a:stretch>
            <a:fillRect/>
          </a:stretch>
        </p:blipFill>
        <p:spPr>
          <a:xfrm>
            <a:off x="1143000" y="789125"/>
            <a:ext cx="6754850" cy="1660475"/>
          </a:xfrm>
          <a:prstGeom prst="rect">
            <a:avLst/>
          </a:prstGeom>
          <a:noFill/>
          <a:ln>
            <a:noFill/>
          </a:ln>
        </p:spPr>
      </p:pic>
      <p:pic>
        <p:nvPicPr>
          <p:cNvPr id="443" name="Google Shape;443;p53"/>
          <p:cNvPicPr preferRelativeResize="0"/>
          <p:nvPr/>
        </p:nvPicPr>
        <p:blipFill>
          <a:blip r:embed="rId4">
            <a:alphaModFix/>
          </a:blip>
          <a:stretch>
            <a:fillRect/>
          </a:stretch>
        </p:blipFill>
        <p:spPr>
          <a:xfrm>
            <a:off x="152400" y="2525800"/>
            <a:ext cx="5246601" cy="2391350"/>
          </a:xfrm>
          <a:prstGeom prst="rect">
            <a:avLst/>
          </a:prstGeom>
          <a:noFill/>
          <a:ln>
            <a:noFill/>
          </a:ln>
        </p:spPr>
      </p:pic>
      <p:pic>
        <p:nvPicPr>
          <p:cNvPr id="444" name="Google Shape;444;p53"/>
          <p:cNvPicPr preferRelativeResize="0"/>
          <p:nvPr/>
        </p:nvPicPr>
        <p:blipFill>
          <a:blip r:embed="rId5">
            <a:alphaModFix/>
          </a:blip>
          <a:stretch>
            <a:fillRect/>
          </a:stretch>
        </p:blipFill>
        <p:spPr>
          <a:xfrm>
            <a:off x="5381925" y="2602000"/>
            <a:ext cx="1495425" cy="1533525"/>
          </a:xfrm>
          <a:prstGeom prst="rect">
            <a:avLst/>
          </a:prstGeom>
          <a:noFill/>
          <a:ln>
            <a:noFill/>
          </a:ln>
        </p:spPr>
      </p:pic>
      <p:pic>
        <p:nvPicPr>
          <p:cNvPr id="445" name="Google Shape;445;p53"/>
          <p:cNvPicPr preferRelativeResize="0"/>
          <p:nvPr/>
        </p:nvPicPr>
        <p:blipFill>
          <a:blip r:embed="rId6">
            <a:alphaModFix/>
          </a:blip>
          <a:stretch>
            <a:fillRect/>
          </a:stretch>
        </p:blipFill>
        <p:spPr>
          <a:xfrm>
            <a:off x="7134225" y="2576513"/>
            <a:ext cx="1885950" cy="1514475"/>
          </a:xfrm>
          <a:prstGeom prst="rect">
            <a:avLst/>
          </a:prstGeom>
          <a:noFill/>
          <a:ln>
            <a:noFill/>
          </a:ln>
        </p:spPr>
      </p:pic>
      <p:sp>
        <p:nvSpPr>
          <p:cNvPr id="446" name="Google Shape;446;p53"/>
          <p:cNvSpPr/>
          <p:nvPr/>
        </p:nvSpPr>
        <p:spPr>
          <a:xfrm>
            <a:off x="7105950" y="2557450"/>
            <a:ext cx="1885800" cy="153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5381925" y="2557450"/>
            <a:ext cx="1628700" cy="153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700" y="115900"/>
            <a:ext cx="8520600" cy="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D9EEB"/>
                </a:solidFill>
              </a:rPr>
              <a:t>Overview Introduction:  </a:t>
            </a:r>
            <a:r>
              <a:rPr lang="en" sz="1800" b="1">
                <a:solidFill>
                  <a:srgbClr val="666666"/>
                </a:solidFill>
              </a:rPr>
              <a:t>Machine Translation</a:t>
            </a:r>
            <a:endParaRPr sz="1800">
              <a:solidFill>
                <a:srgbClr val="6D9EEB"/>
              </a:solidFill>
            </a:endParaRPr>
          </a:p>
        </p:txBody>
      </p:sp>
      <p:sp>
        <p:nvSpPr>
          <p:cNvPr id="116" name="Google Shape;116;p27"/>
          <p:cNvSpPr txBox="1">
            <a:spLocks noGrp="1"/>
          </p:cNvSpPr>
          <p:nvPr>
            <p:ph type="body" idx="1"/>
          </p:nvPr>
        </p:nvSpPr>
        <p:spPr>
          <a:xfrm>
            <a:off x="4741575" y="466675"/>
            <a:ext cx="4124400" cy="3416400"/>
          </a:xfrm>
          <a:prstGeom prst="rect">
            <a:avLst/>
          </a:prstGeom>
        </p:spPr>
        <p:txBody>
          <a:bodyPr spcFirstLastPara="1" wrap="square" lIns="91425" tIns="91425" rIns="91425" bIns="91425" anchor="t" anchorCtr="0">
            <a:noAutofit/>
          </a:bodyPr>
          <a:lstStyle/>
          <a:p>
            <a:pPr marL="0" lvl="0" indent="457200" algn="l" rtl="0">
              <a:lnSpc>
                <a:spcPct val="100000"/>
              </a:lnSpc>
              <a:spcBef>
                <a:spcPts val="0"/>
              </a:spcBef>
              <a:spcAft>
                <a:spcPts val="0"/>
              </a:spcAft>
              <a:buNone/>
            </a:pPr>
            <a:r>
              <a:rPr lang="en" sz="1300" b="1">
                <a:solidFill>
                  <a:srgbClr val="666666"/>
                </a:solidFill>
              </a:rPr>
              <a:t>Example</a:t>
            </a:r>
            <a:endParaRPr sz="1300" b="1">
              <a:solidFill>
                <a:srgbClr val="666666"/>
              </a:solidFill>
            </a:endParaRPr>
          </a:p>
          <a:p>
            <a:pPr marL="0" lvl="0" indent="0" algn="l" rtl="0">
              <a:lnSpc>
                <a:spcPct val="100000"/>
              </a:lnSpc>
              <a:spcBef>
                <a:spcPts val="1000"/>
              </a:spcBef>
              <a:spcAft>
                <a:spcPts val="0"/>
              </a:spcAft>
              <a:buNone/>
            </a:pPr>
            <a:endParaRPr sz="1200"/>
          </a:p>
          <a:p>
            <a:pPr marL="0" lvl="0" indent="0" algn="l" rtl="0">
              <a:lnSpc>
                <a:spcPct val="100000"/>
              </a:lnSpc>
              <a:spcBef>
                <a:spcPts val="1000"/>
              </a:spcBef>
              <a:spcAft>
                <a:spcPts val="0"/>
              </a:spcAft>
              <a:buNone/>
            </a:pPr>
            <a:r>
              <a:rPr lang="en" sz="1200"/>
              <a:t> Jane visite l’Afrique en Septembre </a:t>
            </a:r>
            <a:endParaRPr sz="1200"/>
          </a:p>
          <a:p>
            <a:pPr marL="457200" lvl="0" indent="457200" algn="l" rtl="0">
              <a:lnSpc>
                <a:spcPct val="100000"/>
              </a:lnSpc>
              <a:spcBef>
                <a:spcPts val="1000"/>
              </a:spcBef>
              <a:spcAft>
                <a:spcPts val="1000"/>
              </a:spcAft>
              <a:buNone/>
            </a:pPr>
            <a:r>
              <a:rPr lang="en" sz="1200">
                <a:solidFill>
                  <a:srgbClr val="666666"/>
                </a:solidFill>
              </a:rPr>
              <a:t>Jane is visiting Africa in September</a:t>
            </a:r>
            <a:r>
              <a:rPr lang="en" sz="1300">
                <a:solidFill>
                  <a:srgbClr val="666666"/>
                </a:solidFill>
              </a:rPr>
              <a:t>. </a:t>
            </a:r>
            <a:endParaRPr sz="1300">
              <a:solidFill>
                <a:srgbClr val="666666"/>
              </a:solidFill>
            </a:endParaRPr>
          </a:p>
        </p:txBody>
      </p:sp>
      <p:pic>
        <p:nvPicPr>
          <p:cNvPr id="117" name="Google Shape;117;p27"/>
          <p:cNvPicPr preferRelativeResize="0"/>
          <p:nvPr/>
        </p:nvPicPr>
        <p:blipFill>
          <a:blip r:embed="rId3">
            <a:alphaModFix/>
          </a:blip>
          <a:stretch>
            <a:fillRect/>
          </a:stretch>
        </p:blipFill>
        <p:spPr>
          <a:xfrm>
            <a:off x="4953000" y="911275"/>
            <a:ext cx="295275" cy="323850"/>
          </a:xfrm>
          <a:prstGeom prst="rect">
            <a:avLst/>
          </a:prstGeom>
          <a:noFill/>
          <a:ln>
            <a:noFill/>
          </a:ln>
        </p:spPr>
      </p:pic>
      <p:pic>
        <p:nvPicPr>
          <p:cNvPr id="118" name="Google Shape;118;p27"/>
          <p:cNvPicPr preferRelativeResize="0"/>
          <p:nvPr/>
        </p:nvPicPr>
        <p:blipFill>
          <a:blip r:embed="rId4">
            <a:alphaModFix/>
          </a:blip>
          <a:stretch>
            <a:fillRect/>
          </a:stretch>
        </p:blipFill>
        <p:spPr>
          <a:xfrm>
            <a:off x="5486400" y="911275"/>
            <a:ext cx="295275" cy="333375"/>
          </a:xfrm>
          <a:prstGeom prst="rect">
            <a:avLst/>
          </a:prstGeom>
          <a:noFill/>
          <a:ln>
            <a:noFill/>
          </a:ln>
        </p:spPr>
      </p:pic>
      <p:pic>
        <p:nvPicPr>
          <p:cNvPr id="119" name="Google Shape;119;p27"/>
          <p:cNvPicPr preferRelativeResize="0"/>
          <p:nvPr/>
        </p:nvPicPr>
        <p:blipFill>
          <a:blip r:embed="rId5">
            <a:alphaModFix/>
          </a:blip>
          <a:stretch>
            <a:fillRect/>
          </a:stretch>
        </p:blipFill>
        <p:spPr>
          <a:xfrm>
            <a:off x="5943600" y="911275"/>
            <a:ext cx="295275" cy="323850"/>
          </a:xfrm>
          <a:prstGeom prst="rect">
            <a:avLst/>
          </a:prstGeom>
          <a:noFill/>
          <a:ln>
            <a:noFill/>
          </a:ln>
        </p:spPr>
      </p:pic>
      <p:pic>
        <p:nvPicPr>
          <p:cNvPr id="120" name="Google Shape;120;p27"/>
          <p:cNvPicPr preferRelativeResize="0"/>
          <p:nvPr/>
        </p:nvPicPr>
        <p:blipFill>
          <a:blip r:embed="rId6">
            <a:alphaModFix/>
          </a:blip>
          <a:stretch>
            <a:fillRect/>
          </a:stretch>
        </p:blipFill>
        <p:spPr>
          <a:xfrm>
            <a:off x="6248400" y="911275"/>
            <a:ext cx="295275" cy="333375"/>
          </a:xfrm>
          <a:prstGeom prst="rect">
            <a:avLst/>
          </a:prstGeom>
          <a:noFill/>
          <a:ln>
            <a:noFill/>
          </a:ln>
        </p:spPr>
      </p:pic>
      <p:pic>
        <p:nvPicPr>
          <p:cNvPr id="121" name="Google Shape;121;p27"/>
          <p:cNvPicPr preferRelativeResize="0"/>
          <p:nvPr/>
        </p:nvPicPr>
        <p:blipFill>
          <a:blip r:embed="rId7">
            <a:alphaModFix/>
          </a:blip>
          <a:stretch>
            <a:fillRect/>
          </a:stretch>
        </p:blipFill>
        <p:spPr>
          <a:xfrm>
            <a:off x="6705600" y="911275"/>
            <a:ext cx="285750" cy="323850"/>
          </a:xfrm>
          <a:prstGeom prst="rect">
            <a:avLst/>
          </a:prstGeom>
          <a:noFill/>
          <a:ln>
            <a:noFill/>
          </a:ln>
        </p:spPr>
      </p:pic>
      <p:pic>
        <p:nvPicPr>
          <p:cNvPr id="122" name="Google Shape;122;p27"/>
          <p:cNvPicPr preferRelativeResize="0"/>
          <p:nvPr/>
        </p:nvPicPr>
        <p:blipFill>
          <a:blip r:embed="rId8">
            <a:alphaModFix/>
          </a:blip>
          <a:stretch>
            <a:fillRect/>
          </a:stretch>
        </p:blipFill>
        <p:spPr>
          <a:xfrm>
            <a:off x="5715000" y="1673275"/>
            <a:ext cx="285750" cy="333375"/>
          </a:xfrm>
          <a:prstGeom prst="rect">
            <a:avLst/>
          </a:prstGeom>
          <a:noFill/>
          <a:ln>
            <a:noFill/>
          </a:ln>
        </p:spPr>
      </p:pic>
      <p:pic>
        <p:nvPicPr>
          <p:cNvPr id="123" name="Google Shape;123;p27"/>
          <p:cNvPicPr preferRelativeResize="0"/>
          <p:nvPr/>
        </p:nvPicPr>
        <p:blipFill>
          <a:blip r:embed="rId9">
            <a:alphaModFix/>
          </a:blip>
          <a:stretch>
            <a:fillRect/>
          </a:stretch>
        </p:blipFill>
        <p:spPr>
          <a:xfrm>
            <a:off x="6019800" y="1673275"/>
            <a:ext cx="295275" cy="323850"/>
          </a:xfrm>
          <a:prstGeom prst="rect">
            <a:avLst/>
          </a:prstGeom>
          <a:noFill/>
          <a:ln>
            <a:noFill/>
          </a:ln>
        </p:spPr>
      </p:pic>
      <p:pic>
        <p:nvPicPr>
          <p:cNvPr id="124" name="Google Shape;124;p27"/>
          <p:cNvPicPr preferRelativeResize="0"/>
          <p:nvPr/>
        </p:nvPicPr>
        <p:blipFill>
          <a:blip r:embed="rId10">
            <a:alphaModFix/>
          </a:blip>
          <a:stretch>
            <a:fillRect/>
          </a:stretch>
        </p:blipFill>
        <p:spPr>
          <a:xfrm>
            <a:off x="6400800" y="1673275"/>
            <a:ext cx="295275" cy="333375"/>
          </a:xfrm>
          <a:prstGeom prst="rect">
            <a:avLst/>
          </a:prstGeom>
          <a:noFill/>
          <a:ln>
            <a:noFill/>
          </a:ln>
        </p:spPr>
      </p:pic>
      <p:pic>
        <p:nvPicPr>
          <p:cNvPr id="125" name="Google Shape;125;p27"/>
          <p:cNvPicPr preferRelativeResize="0"/>
          <p:nvPr/>
        </p:nvPicPr>
        <p:blipFill>
          <a:blip r:embed="rId11">
            <a:alphaModFix/>
          </a:blip>
          <a:stretch>
            <a:fillRect/>
          </a:stretch>
        </p:blipFill>
        <p:spPr>
          <a:xfrm>
            <a:off x="6781800" y="1673275"/>
            <a:ext cx="295275" cy="323850"/>
          </a:xfrm>
          <a:prstGeom prst="rect">
            <a:avLst/>
          </a:prstGeom>
          <a:noFill/>
          <a:ln>
            <a:noFill/>
          </a:ln>
        </p:spPr>
      </p:pic>
      <p:pic>
        <p:nvPicPr>
          <p:cNvPr id="126" name="Google Shape;126;p27"/>
          <p:cNvPicPr preferRelativeResize="0"/>
          <p:nvPr/>
        </p:nvPicPr>
        <p:blipFill>
          <a:blip r:embed="rId12">
            <a:alphaModFix/>
          </a:blip>
          <a:stretch>
            <a:fillRect/>
          </a:stretch>
        </p:blipFill>
        <p:spPr>
          <a:xfrm>
            <a:off x="7086600" y="1673275"/>
            <a:ext cx="285750" cy="333375"/>
          </a:xfrm>
          <a:prstGeom prst="rect">
            <a:avLst/>
          </a:prstGeom>
          <a:noFill/>
          <a:ln>
            <a:noFill/>
          </a:ln>
        </p:spPr>
      </p:pic>
      <p:pic>
        <p:nvPicPr>
          <p:cNvPr id="127" name="Google Shape;127;p27"/>
          <p:cNvPicPr preferRelativeResize="0"/>
          <p:nvPr/>
        </p:nvPicPr>
        <p:blipFill>
          <a:blip r:embed="rId13">
            <a:alphaModFix/>
          </a:blip>
          <a:stretch>
            <a:fillRect/>
          </a:stretch>
        </p:blipFill>
        <p:spPr>
          <a:xfrm>
            <a:off x="7543800" y="1673275"/>
            <a:ext cx="285750" cy="323850"/>
          </a:xfrm>
          <a:prstGeom prst="rect">
            <a:avLst/>
          </a:prstGeom>
          <a:noFill/>
          <a:ln>
            <a:noFill/>
          </a:ln>
        </p:spPr>
      </p:pic>
      <p:sp>
        <p:nvSpPr>
          <p:cNvPr id="128" name="Google Shape;128;p27"/>
          <p:cNvSpPr txBox="1"/>
          <p:nvPr/>
        </p:nvSpPr>
        <p:spPr>
          <a:xfrm>
            <a:off x="122800" y="4740075"/>
            <a:ext cx="57930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r>
              <a:rPr lang="en" sz="900"/>
              <a:t>Sutskever et al., 2014. Sequence to sequence learning with neural networks</a:t>
            </a:r>
            <a:r>
              <a:rPr lang="en"/>
              <a:t>]</a:t>
            </a:r>
            <a:endParaRPr/>
          </a:p>
          <a:p>
            <a:pPr marL="0" lvl="0" indent="0" algn="l" rtl="0">
              <a:spcBef>
                <a:spcPts val="0"/>
              </a:spcBef>
              <a:spcAft>
                <a:spcPts val="0"/>
              </a:spcAft>
              <a:buNone/>
            </a:pPr>
            <a:endParaRPr/>
          </a:p>
        </p:txBody>
      </p:sp>
      <p:pic>
        <p:nvPicPr>
          <p:cNvPr id="129" name="Google Shape;129;p27"/>
          <p:cNvPicPr preferRelativeResize="0"/>
          <p:nvPr/>
        </p:nvPicPr>
        <p:blipFill>
          <a:blip r:embed="rId14">
            <a:alphaModFix/>
          </a:blip>
          <a:stretch>
            <a:fillRect/>
          </a:stretch>
        </p:blipFill>
        <p:spPr>
          <a:xfrm>
            <a:off x="4643438" y="2228850"/>
            <a:ext cx="4124325" cy="1143000"/>
          </a:xfrm>
          <a:prstGeom prst="rect">
            <a:avLst/>
          </a:prstGeom>
          <a:noFill/>
          <a:ln>
            <a:noFill/>
          </a:ln>
        </p:spPr>
      </p:pic>
      <p:pic>
        <p:nvPicPr>
          <p:cNvPr id="130" name="Google Shape;130;p27"/>
          <p:cNvPicPr preferRelativeResize="0"/>
          <p:nvPr/>
        </p:nvPicPr>
        <p:blipFill>
          <a:blip r:embed="rId15">
            <a:alphaModFix/>
          </a:blip>
          <a:stretch>
            <a:fillRect/>
          </a:stretch>
        </p:blipFill>
        <p:spPr>
          <a:xfrm>
            <a:off x="7719900" y="3328900"/>
            <a:ext cx="800100" cy="381000"/>
          </a:xfrm>
          <a:prstGeom prst="rect">
            <a:avLst/>
          </a:prstGeom>
          <a:noFill/>
          <a:ln>
            <a:noFill/>
          </a:ln>
        </p:spPr>
      </p:pic>
      <p:pic>
        <p:nvPicPr>
          <p:cNvPr id="131" name="Google Shape;131;p27"/>
          <p:cNvPicPr preferRelativeResize="0"/>
          <p:nvPr/>
        </p:nvPicPr>
        <p:blipFill>
          <a:blip r:embed="rId16">
            <a:alphaModFix/>
          </a:blip>
          <a:stretch>
            <a:fillRect/>
          </a:stretch>
        </p:blipFill>
        <p:spPr>
          <a:xfrm>
            <a:off x="5458600" y="3349675"/>
            <a:ext cx="800100" cy="381000"/>
          </a:xfrm>
          <a:prstGeom prst="rect">
            <a:avLst/>
          </a:prstGeom>
          <a:noFill/>
          <a:ln>
            <a:noFill/>
          </a:ln>
        </p:spPr>
      </p:pic>
      <p:sp>
        <p:nvSpPr>
          <p:cNvPr id="132" name="Google Shape;132;p27"/>
          <p:cNvSpPr txBox="1"/>
          <p:nvPr/>
        </p:nvSpPr>
        <p:spPr>
          <a:xfrm>
            <a:off x="4070800" y="3834675"/>
            <a:ext cx="49455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Encoder</a:t>
            </a:r>
            <a:r>
              <a:rPr lang="en" sz="1200"/>
              <a:t>: Finds the encoding of the input/source sentence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b="1"/>
              <a:t>Decoder</a:t>
            </a:r>
            <a:r>
              <a:rPr lang="en" sz="1200"/>
              <a:t>: Uses the encoding to generate target sentence translation</a:t>
            </a:r>
            <a:endParaRPr sz="1200"/>
          </a:p>
        </p:txBody>
      </p:sp>
      <p:sp>
        <p:nvSpPr>
          <p:cNvPr id="133" name="Google Shape;133;p27"/>
          <p:cNvSpPr txBox="1"/>
          <p:nvPr/>
        </p:nvSpPr>
        <p:spPr>
          <a:xfrm>
            <a:off x="456200" y="730675"/>
            <a:ext cx="3757500" cy="3416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Char char="-"/>
            </a:pPr>
            <a:r>
              <a:rPr lang="en" sz="1200">
                <a:solidFill>
                  <a:schemeClr val="dk2"/>
                </a:solidFill>
              </a:rPr>
              <a:t>Model inputs source sentence as 1-of-k coded word vectors </a:t>
            </a:r>
            <a:endParaRPr sz="1200">
              <a:solidFill>
                <a:schemeClr val="dk1"/>
              </a:solidFill>
              <a:latin typeface="Calibri"/>
              <a:ea typeface="Calibri"/>
              <a:cs typeface="Calibri"/>
              <a:sym typeface="Calibri"/>
            </a:endParaRPr>
          </a:p>
          <a:p>
            <a:pPr marL="457200" lvl="0" indent="0" algn="l" rtl="0">
              <a:lnSpc>
                <a:spcPct val="115000"/>
              </a:lnSpc>
              <a:spcBef>
                <a:spcPts val="1600"/>
              </a:spcBef>
              <a:spcAft>
                <a:spcPts val="0"/>
              </a:spcAft>
              <a:buNone/>
            </a:pPr>
            <a:endParaRPr sz="1200">
              <a:solidFill>
                <a:schemeClr val="dk2"/>
              </a:solidFill>
            </a:endParaRPr>
          </a:p>
          <a:p>
            <a:pPr marL="457200" lvl="0" indent="0" algn="l" rtl="0">
              <a:lnSpc>
                <a:spcPct val="115000"/>
              </a:lnSpc>
              <a:spcBef>
                <a:spcPts val="1600"/>
              </a:spcBef>
              <a:spcAft>
                <a:spcPts val="0"/>
              </a:spcAft>
              <a:buNone/>
            </a:pPr>
            <a:r>
              <a:rPr lang="en" sz="1200">
                <a:solidFill>
                  <a:schemeClr val="dk2"/>
                </a:solidFill>
              </a:rPr>
              <a:t>and outputs a translated sentence of 1-of-k coded word vectors </a:t>
            </a:r>
            <a:endParaRPr sz="1200">
              <a:solidFill>
                <a:schemeClr val="dk2"/>
              </a:solidFill>
            </a:endParaRPr>
          </a:p>
          <a:p>
            <a:pPr marL="0" lvl="0" indent="0" algn="l" rtl="0">
              <a:lnSpc>
                <a:spcPct val="115000"/>
              </a:lnSpc>
              <a:spcBef>
                <a:spcPts val="1600"/>
              </a:spcBef>
              <a:spcAft>
                <a:spcPts val="0"/>
              </a:spcAft>
              <a:buNone/>
            </a:pPr>
            <a:endParaRPr sz="1200" b="1" i="1">
              <a:solidFill>
                <a:schemeClr val="dk2"/>
              </a:solidFill>
              <a:latin typeface="Alegreya"/>
              <a:ea typeface="Alegreya"/>
              <a:cs typeface="Alegreya"/>
              <a:sym typeface="Alegreya"/>
            </a:endParaRPr>
          </a:p>
          <a:p>
            <a:pPr marL="0" lvl="0" indent="0" algn="l" rtl="0">
              <a:lnSpc>
                <a:spcPct val="115000"/>
              </a:lnSpc>
              <a:spcBef>
                <a:spcPts val="1600"/>
              </a:spcBef>
              <a:spcAft>
                <a:spcPts val="0"/>
              </a:spcAft>
              <a:buNone/>
            </a:pPr>
            <a:r>
              <a:rPr lang="en" sz="1200" b="1" i="1">
                <a:solidFill>
                  <a:schemeClr val="dk2"/>
                </a:solidFill>
                <a:latin typeface="Alegreya"/>
                <a:ea typeface="Alegreya"/>
                <a:cs typeface="Alegreya"/>
                <a:sym typeface="Alegreya"/>
              </a:rPr>
              <a:t>Tx </a:t>
            </a:r>
            <a:r>
              <a:rPr lang="en" sz="1200">
                <a:solidFill>
                  <a:schemeClr val="dk2"/>
                </a:solidFill>
              </a:rPr>
              <a:t>and </a:t>
            </a:r>
            <a:r>
              <a:rPr lang="en" sz="1200" b="1" i="1">
                <a:solidFill>
                  <a:schemeClr val="dk2"/>
                </a:solidFill>
                <a:latin typeface="Alegreya"/>
                <a:ea typeface="Alegreya"/>
                <a:cs typeface="Alegreya"/>
                <a:sym typeface="Alegreya"/>
              </a:rPr>
              <a:t>Ty</a:t>
            </a:r>
            <a:r>
              <a:rPr lang="en" sz="1200">
                <a:solidFill>
                  <a:schemeClr val="dk2"/>
                </a:solidFill>
              </a:rPr>
              <a:t>: length of source and target languages respectively.</a:t>
            </a:r>
            <a:endParaRPr sz="1200">
              <a:solidFill>
                <a:schemeClr val="dk2"/>
              </a:solidFill>
            </a:endParaRPr>
          </a:p>
          <a:p>
            <a:pPr marL="0" lvl="0" indent="0" algn="l" rtl="0">
              <a:lnSpc>
                <a:spcPct val="115000"/>
              </a:lnSpc>
              <a:spcBef>
                <a:spcPts val="1600"/>
              </a:spcBef>
              <a:spcAft>
                <a:spcPts val="1600"/>
              </a:spcAft>
              <a:buNone/>
            </a:pPr>
            <a:r>
              <a:rPr lang="en" sz="1200" b="1" i="1">
                <a:solidFill>
                  <a:schemeClr val="dk2"/>
                </a:solidFill>
                <a:latin typeface="Alegreya"/>
                <a:ea typeface="Alegreya"/>
                <a:cs typeface="Alegreya"/>
                <a:sym typeface="Alegreya"/>
              </a:rPr>
              <a:t>Kx</a:t>
            </a:r>
            <a:r>
              <a:rPr lang="en" sz="1200">
                <a:solidFill>
                  <a:schemeClr val="dk2"/>
                </a:solidFill>
              </a:rPr>
              <a:t> and </a:t>
            </a:r>
            <a:r>
              <a:rPr lang="en" sz="1200" b="1" i="1">
                <a:solidFill>
                  <a:schemeClr val="dk2"/>
                </a:solidFill>
                <a:latin typeface="Alegreya"/>
                <a:ea typeface="Alegreya"/>
                <a:cs typeface="Alegreya"/>
                <a:sym typeface="Alegreya"/>
              </a:rPr>
              <a:t>Ky</a:t>
            </a:r>
            <a:r>
              <a:rPr lang="en" sz="1200" b="1">
                <a:solidFill>
                  <a:schemeClr val="dk2"/>
                </a:solidFill>
                <a:latin typeface="Alegreya"/>
                <a:ea typeface="Alegreya"/>
                <a:cs typeface="Alegreya"/>
                <a:sym typeface="Alegreya"/>
              </a:rPr>
              <a:t>:</a:t>
            </a:r>
            <a:r>
              <a:rPr lang="en" sz="1200">
                <a:solidFill>
                  <a:schemeClr val="dk2"/>
                </a:solidFill>
              </a:rPr>
              <a:t> vocabulary sizes of source and target languages respectively,</a:t>
            </a:r>
            <a:r>
              <a:rPr lang="en">
                <a:solidFill>
                  <a:schemeClr val="dk2"/>
                </a:solidFill>
              </a:rPr>
              <a:t> </a:t>
            </a:r>
            <a:endParaRPr>
              <a:solidFill>
                <a:schemeClr val="dk2"/>
              </a:solidFill>
            </a:endParaRPr>
          </a:p>
        </p:txBody>
      </p:sp>
      <p:pic>
        <p:nvPicPr>
          <p:cNvPr id="134" name="Google Shape;134;p27"/>
          <p:cNvPicPr preferRelativeResize="0"/>
          <p:nvPr/>
        </p:nvPicPr>
        <p:blipFill>
          <a:blip r:embed="rId17">
            <a:alphaModFix/>
          </a:blip>
          <a:stretch>
            <a:fillRect/>
          </a:stretch>
        </p:blipFill>
        <p:spPr>
          <a:xfrm>
            <a:off x="1349100" y="1410625"/>
            <a:ext cx="1721599" cy="208900"/>
          </a:xfrm>
          <a:prstGeom prst="rect">
            <a:avLst/>
          </a:prstGeom>
          <a:noFill/>
          <a:ln>
            <a:noFill/>
          </a:ln>
        </p:spPr>
      </p:pic>
      <p:pic>
        <p:nvPicPr>
          <p:cNvPr id="135" name="Google Shape;135;p27"/>
          <p:cNvPicPr preferRelativeResize="0"/>
          <p:nvPr/>
        </p:nvPicPr>
        <p:blipFill>
          <a:blip r:embed="rId18">
            <a:alphaModFix/>
          </a:blip>
          <a:stretch>
            <a:fillRect/>
          </a:stretch>
        </p:blipFill>
        <p:spPr>
          <a:xfrm>
            <a:off x="1471900" y="2415250"/>
            <a:ext cx="1721600" cy="2261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311700" y="140225"/>
            <a:ext cx="8520600" cy="4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D9EEB"/>
                </a:solidFill>
              </a:rPr>
              <a:t>Overview Introduction</a:t>
            </a:r>
            <a:endParaRPr/>
          </a:p>
        </p:txBody>
      </p:sp>
      <p:sp>
        <p:nvSpPr>
          <p:cNvPr id="141" name="Google Shape;141;p28"/>
          <p:cNvSpPr txBox="1">
            <a:spLocks noGrp="1"/>
          </p:cNvSpPr>
          <p:nvPr>
            <p:ph type="body" idx="1"/>
          </p:nvPr>
        </p:nvSpPr>
        <p:spPr>
          <a:xfrm>
            <a:off x="618000" y="553025"/>
            <a:ext cx="7908000" cy="388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Given:</a:t>
            </a:r>
            <a:endParaRPr sz="1400"/>
          </a:p>
          <a:p>
            <a:pPr marL="0" lvl="0" indent="0" algn="l" rtl="0">
              <a:lnSpc>
                <a:spcPct val="100000"/>
              </a:lnSpc>
              <a:spcBef>
                <a:spcPts val="1000"/>
              </a:spcBef>
              <a:spcAft>
                <a:spcPts val="0"/>
              </a:spcAft>
              <a:buNone/>
            </a:pPr>
            <a:r>
              <a:rPr lang="en" sz="1400"/>
              <a:t>Jane visite l’Afrique en Septembre , </a:t>
            </a:r>
            <a:endParaRPr sz="1400"/>
          </a:p>
          <a:p>
            <a:pPr marL="0" lvl="0" indent="0" algn="l" rtl="0">
              <a:lnSpc>
                <a:spcPct val="100000"/>
              </a:lnSpc>
              <a:spcBef>
                <a:spcPts val="1000"/>
              </a:spcBef>
              <a:spcAft>
                <a:spcPts val="0"/>
              </a:spcAft>
              <a:buNone/>
            </a:pPr>
            <a:endParaRPr sz="1400"/>
          </a:p>
          <a:p>
            <a:pPr marL="0" lvl="0" indent="0" algn="l" rtl="0">
              <a:lnSpc>
                <a:spcPct val="100000"/>
              </a:lnSpc>
              <a:spcBef>
                <a:spcPts val="1000"/>
              </a:spcBef>
              <a:spcAft>
                <a:spcPts val="0"/>
              </a:spcAft>
              <a:buNone/>
            </a:pPr>
            <a:endParaRPr sz="1400"/>
          </a:p>
          <a:p>
            <a:pPr marL="0" lvl="0" indent="0" algn="l" rtl="0">
              <a:lnSpc>
                <a:spcPct val="100000"/>
              </a:lnSpc>
              <a:spcBef>
                <a:spcPts val="1000"/>
              </a:spcBef>
              <a:spcAft>
                <a:spcPts val="0"/>
              </a:spcAft>
              <a:buNone/>
            </a:pPr>
            <a:endParaRPr sz="1400"/>
          </a:p>
          <a:p>
            <a:pPr marL="0" lvl="0" indent="457200" algn="l" rtl="0">
              <a:spcBef>
                <a:spcPts val="1000"/>
              </a:spcBef>
              <a:spcAft>
                <a:spcPts val="0"/>
              </a:spcAft>
              <a:buNone/>
            </a:pPr>
            <a:r>
              <a:rPr lang="en" sz="1400"/>
              <a:t>Note: From the probabilistic perspective, </a:t>
            </a:r>
            <a:r>
              <a:rPr lang="en" sz="1400" b="1"/>
              <a:t>Translation</a:t>
            </a:r>
            <a:r>
              <a:rPr lang="en" sz="1400"/>
              <a:t> is equivalent to finding a </a:t>
            </a:r>
            <a:r>
              <a:rPr lang="en" sz="1400" b="1"/>
              <a:t>target sentence</a:t>
            </a:r>
            <a:r>
              <a:rPr lang="en" sz="1400"/>
              <a:t> </a:t>
            </a:r>
            <a:r>
              <a:rPr lang="en" sz="1400" b="1"/>
              <a:t>y </a:t>
            </a:r>
            <a:r>
              <a:rPr lang="en" sz="1400"/>
              <a:t>that </a:t>
            </a:r>
            <a:r>
              <a:rPr lang="en" sz="1400" b="1"/>
              <a:t>maximizes</a:t>
            </a:r>
            <a:r>
              <a:rPr lang="en" sz="1400"/>
              <a:t>  the conditional probability of y given a </a:t>
            </a:r>
            <a:r>
              <a:rPr lang="en" sz="1400" b="1"/>
              <a:t>source sentence x. </a:t>
            </a:r>
            <a:endParaRPr sz="1400" b="1"/>
          </a:p>
          <a:p>
            <a:pPr marL="0" lvl="0" indent="457200" algn="l" rtl="0">
              <a:spcBef>
                <a:spcPts val="1600"/>
              </a:spcBef>
              <a:spcAft>
                <a:spcPts val="0"/>
              </a:spcAft>
              <a:buNone/>
            </a:pPr>
            <a:endParaRPr sz="1400" b="1"/>
          </a:p>
          <a:p>
            <a:pPr marL="0" lvl="0" indent="457200" algn="l" rtl="0">
              <a:spcBef>
                <a:spcPts val="1600"/>
              </a:spcBef>
              <a:spcAft>
                <a:spcPts val="0"/>
              </a:spcAft>
              <a:buNone/>
            </a:pPr>
            <a:endParaRPr sz="1400" b="1"/>
          </a:p>
          <a:p>
            <a:pPr marL="457200" lvl="0" indent="-317500" algn="l" rtl="0">
              <a:spcBef>
                <a:spcPts val="1600"/>
              </a:spcBef>
              <a:spcAft>
                <a:spcPts val="0"/>
              </a:spcAft>
              <a:buSzPts val="1400"/>
              <a:buChar char="-"/>
            </a:pPr>
            <a:r>
              <a:rPr lang="en" sz="1400"/>
              <a:t>A common algorithm used in machine translation to find a value of y that maximizes conditional probability is</a:t>
            </a:r>
            <a:r>
              <a:rPr lang="en" sz="1400" b="1"/>
              <a:t> </a:t>
            </a:r>
            <a:r>
              <a:rPr lang="en" sz="1400" b="1">
                <a:solidFill>
                  <a:srgbClr val="6D9EEB"/>
                </a:solidFill>
              </a:rPr>
              <a:t>Beam search</a:t>
            </a:r>
            <a:r>
              <a:rPr lang="en" sz="1400" b="1"/>
              <a:t>. </a:t>
            </a:r>
            <a:endParaRPr sz="1400" b="1"/>
          </a:p>
          <a:p>
            <a:pPr marL="0" lvl="0" indent="0" algn="l" rtl="0">
              <a:spcBef>
                <a:spcPts val="1600"/>
              </a:spcBef>
              <a:spcAft>
                <a:spcPts val="1600"/>
              </a:spcAft>
              <a:buNone/>
            </a:pPr>
            <a:endParaRPr sz="1400" b="1"/>
          </a:p>
        </p:txBody>
      </p:sp>
      <p:sp>
        <p:nvSpPr>
          <p:cNvPr id="142" name="Google Shape;142;p28"/>
          <p:cNvSpPr txBox="1"/>
          <p:nvPr/>
        </p:nvSpPr>
        <p:spPr>
          <a:xfrm>
            <a:off x="228600" y="4724400"/>
            <a:ext cx="7050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p28"/>
          <p:cNvPicPr preferRelativeResize="0"/>
          <p:nvPr/>
        </p:nvPicPr>
        <p:blipFill>
          <a:blip r:embed="rId3">
            <a:alphaModFix/>
          </a:blip>
          <a:stretch>
            <a:fillRect/>
          </a:stretch>
        </p:blipFill>
        <p:spPr>
          <a:xfrm>
            <a:off x="942091" y="1391775"/>
            <a:ext cx="2251234" cy="282625"/>
          </a:xfrm>
          <a:prstGeom prst="rect">
            <a:avLst/>
          </a:prstGeom>
          <a:noFill/>
          <a:ln>
            <a:noFill/>
          </a:ln>
        </p:spPr>
      </p:pic>
      <p:sp>
        <p:nvSpPr>
          <p:cNvPr id="144" name="Google Shape;144;p28"/>
          <p:cNvSpPr txBox="1"/>
          <p:nvPr/>
        </p:nvSpPr>
        <p:spPr>
          <a:xfrm>
            <a:off x="4207875" y="771400"/>
            <a:ext cx="4454400" cy="826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Jane is visiting Africa in September.</a:t>
            </a:r>
            <a:endParaRPr/>
          </a:p>
          <a:p>
            <a:pPr marL="457200" lvl="0" indent="-317500" algn="l" rtl="0">
              <a:lnSpc>
                <a:spcPct val="150000"/>
              </a:lnSpc>
              <a:spcBef>
                <a:spcPts val="0"/>
              </a:spcBef>
              <a:spcAft>
                <a:spcPts val="0"/>
              </a:spcAft>
              <a:buSzPts val="1400"/>
              <a:buChar char="-"/>
            </a:pPr>
            <a:r>
              <a:rPr lang="en"/>
              <a:t>Jane is going to be visiting Africa in September.</a:t>
            </a:r>
            <a:endParaRPr/>
          </a:p>
          <a:p>
            <a:pPr marL="457200" lvl="0" indent="0" algn="l" rtl="0">
              <a:lnSpc>
                <a:spcPct val="150000"/>
              </a:lnSpc>
              <a:spcBef>
                <a:spcPts val="0"/>
              </a:spcBef>
              <a:spcAft>
                <a:spcPts val="0"/>
              </a:spcAft>
              <a:buNone/>
            </a:pPr>
            <a:r>
              <a:rPr lang="en"/>
              <a:t>...</a:t>
            </a:r>
            <a:endParaRPr/>
          </a:p>
          <a:p>
            <a:pPr marL="457200" lvl="0" indent="-317500" algn="l" rtl="0">
              <a:lnSpc>
                <a:spcPct val="150000"/>
              </a:lnSpc>
              <a:spcBef>
                <a:spcPts val="0"/>
              </a:spcBef>
              <a:spcAft>
                <a:spcPts val="0"/>
              </a:spcAft>
              <a:buSzPts val="1400"/>
              <a:buChar char="-"/>
            </a:pPr>
            <a:r>
              <a:rPr lang="en"/>
              <a:t>In September, Jane will visit Africa.</a:t>
            </a:r>
            <a:endParaRPr/>
          </a:p>
          <a:p>
            <a:pPr marL="457200" lvl="0" indent="0" algn="l" rtl="0">
              <a:lnSpc>
                <a:spcPct val="150000"/>
              </a:lnSpc>
              <a:spcBef>
                <a:spcPts val="0"/>
              </a:spcBef>
              <a:spcAft>
                <a:spcPts val="0"/>
              </a:spcAft>
              <a:buNone/>
            </a:pPr>
            <a:endParaRPr/>
          </a:p>
        </p:txBody>
      </p:sp>
      <p:sp>
        <p:nvSpPr>
          <p:cNvPr id="145" name="Google Shape;145;p28"/>
          <p:cNvSpPr/>
          <p:nvPr/>
        </p:nvSpPr>
        <p:spPr>
          <a:xfrm rot="-5400000">
            <a:off x="1910700" y="969600"/>
            <a:ext cx="98400" cy="1524000"/>
          </a:xfrm>
          <a:prstGeom prst="leftBrace">
            <a:avLst>
              <a:gd name="adj1" fmla="val 8333"/>
              <a:gd name="adj2" fmla="val 50000"/>
            </a:avLst>
          </a:prstGeom>
          <a:no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4272900" y="893400"/>
            <a:ext cx="98400" cy="1159500"/>
          </a:xfrm>
          <a:prstGeom prst="leftBrace">
            <a:avLst>
              <a:gd name="adj1" fmla="val 8333"/>
              <a:gd name="adj2" fmla="val 50000"/>
            </a:avLst>
          </a:prstGeom>
          <a:no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28"/>
          <p:cNvCxnSpPr>
            <a:stCxn id="145" idx="1"/>
            <a:endCxn id="146" idx="1"/>
          </p:cNvCxnSpPr>
          <p:nvPr/>
        </p:nvCxnSpPr>
        <p:spPr>
          <a:xfrm rot="-5400000">
            <a:off x="2962650" y="470550"/>
            <a:ext cx="307500" cy="2313000"/>
          </a:xfrm>
          <a:prstGeom prst="curvedConnector4">
            <a:avLst>
              <a:gd name="adj1" fmla="val -77364"/>
              <a:gd name="adj2" fmla="val 66472"/>
            </a:avLst>
          </a:prstGeom>
          <a:noFill/>
          <a:ln w="9525" cap="flat" cmpd="sng">
            <a:solidFill>
              <a:schemeClr val="dk2"/>
            </a:solidFill>
            <a:prstDash val="solid"/>
            <a:round/>
            <a:headEnd type="none" w="med" len="med"/>
            <a:tailEnd type="none" w="med" len="med"/>
          </a:ln>
        </p:spPr>
      </p:cxnSp>
      <p:cxnSp>
        <p:nvCxnSpPr>
          <p:cNvPr id="148" name="Google Shape;148;p28"/>
          <p:cNvCxnSpPr/>
          <p:nvPr/>
        </p:nvCxnSpPr>
        <p:spPr>
          <a:xfrm flipH="1">
            <a:off x="3060950" y="1168975"/>
            <a:ext cx="3000" cy="303900"/>
          </a:xfrm>
          <a:prstGeom prst="straightConnector1">
            <a:avLst/>
          </a:prstGeom>
          <a:noFill/>
          <a:ln w="19050" cap="flat" cmpd="sng">
            <a:solidFill>
              <a:schemeClr val="dk2"/>
            </a:solidFill>
            <a:prstDash val="solid"/>
            <a:round/>
            <a:headEnd type="none" w="med" len="med"/>
            <a:tailEnd type="triangle" w="med" len="med"/>
          </a:ln>
        </p:spPr>
      </p:cxnSp>
      <p:pic>
        <p:nvPicPr>
          <p:cNvPr id="149" name="Google Shape;149;p28"/>
          <p:cNvPicPr preferRelativeResize="0"/>
          <p:nvPr/>
        </p:nvPicPr>
        <p:blipFill>
          <a:blip r:embed="rId4">
            <a:alphaModFix/>
          </a:blip>
          <a:stretch>
            <a:fillRect/>
          </a:stretch>
        </p:blipFill>
        <p:spPr>
          <a:xfrm>
            <a:off x="2314575" y="3210550"/>
            <a:ext cx="3342900" cy="303900"/>
          </a:xfrm>
          <a:prstGeom prst="rect">
            <a:avLst/>
          </a:prstGeom>
          <a:noFill/>
          <a:ln>
            <a:noFill/>
          </a:ln>
        </p:spPr>
      </p:pic>
      <p:sp>
        <p:nvSpPr>
          <p:cNvPr id="150" name="Google Shape;150;p28"/>
          <p:cNvSpPr txBox="1"/>
          <p:nvPr/>
        </p:nvSpPr>
        <p:spPr>
          <a:xfrm>
            <a:off x="230725" y="4686425"/>
            <a:ext cx="51195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00000"/>
                </a:solidFill>
              </a:rPr>
              <a:t>[Wiseman et. al., 2016. Sequence-to-Sequence Learning as Beam-Search Optimization]</a:t>
            </a:r>
            <a:r>
              <a:rPr lang="en" sz="800">
                <a:solidFill>
                  <a:srgbClr val="000000"/>
                </a:solidFil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4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140225"/>
            <a:ext cx="85206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C78D8"/>
                </a:solidFill>
              </a:rPr>
              <a:t>Previous work:</a:t>
            </a:r>
            <a:r>
              <a:rPr lang="en" sz="2000">
                <a:solidFill>
                  <a:srgbClr val="3C78D8"/>
                </a:solidFill>
              </a:rPr>
              <a:t> Basic RNN Encoder-decoder definition</a:t>
            </a:r>
            <a:endParaRPr sz="2000">
              <a:solidFill>
                <a:srgbClr val="3C78D8"/>
              </a:solidFill>
            </a:endParaRPr>
          </a:p>
        </p:txBody>
      </p:sp>
      <p:sp>
        <p:nvSpPr>
          <p:cNvPr id="156" name="Google Shape;156;p29"/>
          <p:cNvSpPr txBox="1">
            <a:spLocks noGrp="1"/>
          </p:cNvSpPr>
          <p:nvPr>
            <p:ph type="body" idx="1"/>
          </p:nvPr>
        </p:nvSpPr>
        <p:spPr>
          <a:xfrm>
            <a:off x="311700" y="619075"/>
            <a:ext cx="4473000" cy="370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b="1"/>
              <a:t>RNN-encoder</a:t>
            </a:r>
            <a:r>
              <a:rPr lang="en" sz="1600"/>
              <a:t>: Map Input sentence x into a fixed-length context vector c</a:t>
            </a: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sz="1600"/>
          </a:p>
          <a:p>
            <a:pPr marL="0" lvl="0" indent="0" algn="l" rtl="0">
              <a:spcBef>
                <a:spcPts val="1600"/>
              </a:spcBef>
              <a:spcAft>
                <a:spcPts val="0"/>
              </a:spcAft>
              <a:buNone/>
            </a:pPr>
            <a:endParaRPr sz="1600"/>
          </a:p>
          <a:p>
            <a:pPr marL="457200" lvl="0" indent="-330200" algn="l" rtl="0">
              <a:spcBef>
                <a:spcPts val="1600"/>
              </a:spcBef>
              <a:spcAft>
                <a:spcPts val="0"/>
              </a:spcAft>
              <a:buSzPts val="1600"/>
              <a:buChar char="-"/>
            </a:pPr>
            <a:r>
              <a:rPr lang="en" sz="1600" b="1"/>
              <a:t>RNN-decoder</a:t>
            </a:r>
            <a:r>
              <a:rPr lang="en" sz="1600"/>
              <a:t>: Predict the output sentence y by maximizing the probability.</a:t>
            </a:r>
            <a:endParaRPr sz="1600"/>
          </a:p>
        </p:txBody>
      </p:sp>
      <p:pic>
        <p:nvPicPr>
          <p:cNvPr id="157" name="Google Shape;157;p29"/>
          <p:cNvPicPr preferRelativeResize="0"/>
          <p:nvPr/>
        </p:nvPicPr>
        <p:blipFill>
          <a:blip r:embed="rId3">
            <a:alphaModFix/>
          </a:blip>
          <a:stretch>
            <a:fillRect/>
          </a:stretch>
        </p:blipFill>
        <p:spPr>
          <a:xfrm>
            <a:off x="1708300" y="1376350"/>
            <a:ext cx="1414255" cy="269825"/>
          </a:xfrm>
          <a:prstGeom prst="rect">
            <a:avLst/>
          </a:prstGeom>
          <a:noFill/>
          <a:ln>
            <a:noFill/>
          </a:ln>
        </p:spPr>
      </p:pic>
      <p:pic>
        <p:nvPicPr>
          <p:cNvPr id="158" name="Google Shape;158;p29"/>
          <p:cNvPicPr preferRelativeResize="0"/>
          <p:nvPr/>
        </p:nvPicPr>
        <p:blipFill>
          <a:blip r:embed="rId4">
            <a:alphaModFix/>
          </a:blip>
          <a:stretch>
            <a:fillRect/>
          </a:stretch>
        </p:blipFill>
        <p:spPr>
          <a:xfrm>
            <a:off x="1764125" y="1757363"/>
            <a:ext cx="1302603" cy="269825"/>
          </a:xfrm>
          <a:prstGeom prst="rect">
            <a:avLst/>
          </a:prstGeom>
          <a:noFill/>
          <a:ln>
            <a:noFill/>
          </a:ln>
        </p:spPr>
      </p:pic>
      <p:pic>
        <p:nvPicPr>
          <p:cNvPr id="159" name="Google Shape;159;p29"/>
          <p:cNvPicPr preferRelativeResize="0"/>
          <p:nvPr/>
        </p:nvPicPr>
        <p:blipFill>
          <a:blip r:embed="rId5">
            <a:alphaModFix/>
          </a:blip>
          <a:stretch>
            <a:fillRect/>
          </a:stretch>
        </p:blipFill>
        <p:spPr>
          <a:xfrm>
            <a:off x="937538" y="2138400"/>
            <a:ext cx="679215" cy="269825"/>
          </a:xfrm>
          <a:prstGeom prst="rect">
            <a:avLst/>
          </a:prstGeom>
          <a:noFill/>
          <a:ln>
            <a:noFill/>
          </a:ln>
        </p:spPr>
      </p:pic>
      <p:pic>
        <p:nvPicPr>
          <p:cNvPr id="160" name="Google Shape;160;p29"/>
          <p:cNvPicPr preferRelativeResize="0"/>
          <p:nvPr/>
        </p:nvPicPr>
        <p:blipFill>
          <a:blip r:embed="rId6">
            <a:alphaModFix/>
          </a:blip>
          <a:stretch>
            <a:fillRect/>
          </a:stretch>
        </p:blipFill>
        <p:spPr>
          <a:xfrm>
            <a:off x="1708300" y="2519375"/>
            <a:ext cx="1665471" cy="269825"/>
          </a:xfrm>
          <a:prstGeom prst="rect">
            <a:avLst/>
          </a:prstGeom>
          <a:noFill/>
          <a:ln>
            <a:noFill/>
          </a:ln>
        </p:spPr>
      </p:pic>
      <p:sp>
        <p:nvSpPr>
          <p:cNvPr id="161" name="Google Shape;161;p29"/>
          <p:cNvSpPr txBox="1"/>
          <p:nvPr/>
        </p:nvSpPr>
        <p:spPr>
          <a:xfrm>
            <a:off x="1584350" y="2056850"/>
            <a:ext cx="2724000" cy="4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encoder hidden state at time </a:t>
            </a:r>
            <a:r>
              <a:rPr lang="en" i="1"/>
              <a:t>t</a:t>
            </a:r>
            <a:endParaRPr i="1"/>
          </a:p>
        </p:txBody>
      </p:sp>
      <p:pic>
        <p:nvPicPr>
          <p:cNvPr id="162" name="Google Shape;162;p29"/>
          <p:cNvPicPr preferRelativeResize="0"/>
          <p:nvPr/>
        </p:nvPicPr>
        <p:blipFill>
          <a:blip r:embed="rId7">
            <a:alphaModFix/>
          </a:blip>
          <a:stretch>
            <a:fillRect/>
          </a:stretch>
        </p:blipFill>
        <p:spPr>
          <a:xfrm>
            <a:off x="1338717" y="3605025"/>
            <a:ext cx="1270807" cy="269825"/>
          </a:xfrm>
          <a:prstGeom prst="rect">
            <a:avLst/>
          </a:prstGeom>
          <a:noFill/>
          <a:ln>
            <a:noFill/>
          </a:ln>
        </p:spPr>
      </p:pic>
      <p:pic>
        <p:nvPicPr>
          <p:cNvPr id="163" name="Google Shape;163;p29"/>
          <p:cNvPicPr preferRelativeResize="0"/>
          <p:nvPr/>
        </p:nvPicPr>
        <p:blipFill>
          <a:blip r:embed="rId8">
            <a:alphaModFix/>
          </a:blip>
          <a:stretch>
            <a:fillRect/>
          </a:stretch>
        </p:blipFill>
        <p:spPr>
          <a:xfrm>
            <a:off x="1230725" y="3943900"/>
            <a:ext cx="2958876" cy="269825"/>
          </a:xfrm>
          <a:prstGeom prst="rect">
            <a:avLst/>
          </a:prstGeom>
          <a:noFill/>
          <a:ln>
            <a:noFill/>
          </a:ln>
        </p:spPr>
      </p:pic>
      <p:sp>
        <p:nvSpPr>
          <p:cNvPr id="164" name="Google Shape;164;p29"/>
          <p:cNvSpPr txBox="1"/>
          <p:nvPr/>
        </p:nvSpPr>
        <p:spPr>
          <a:xfrm>
            <a:off x="1508150" y="4266650"/>
            <a:ext cx="2724000" cy="4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decoder hidden state at time </a:t>
            </a:r>
            <a:r>
              <a:rPr lang="en" i="1"/>
              <a:t>t</a:t>
            </a:r>
            <a:endParaRPr i="1"/>
          </a:p>
        </p:txBody>
      </p:sp>
      <p:pic>
        <p:nvPicPr>
          <p:cNvPr id="165" name="Google Shape;165;p29"/>
          <p:cNvPicPr preferRelativeResize="0"/>
          <p:nvPr/>
        </p:nvPicPr>
        <p:blipFill>
          <a:blip r:embed="rId9">
            <a:alphaModFix/>
          </a:blip>
          <a:stretch>
            <a:fillRect/>
          </a:stretch>
        </p:blipFill>
        <p:spPr>
          <a:xfrm>
            <a:off x="1265232" y="4263900"/>
            <a:ext cx="290668" cy="401400"/>
          </a:xfrm>
          <a:prstGeom prst="rect">
            <a:avLst/>
          </a:prstGeom>
          <a:noFill/>
          <a:ln>
            <a:noFill/>
          </a:ln>
        </p:spPr>
      </p:pic>
      <p:pic>
        <p:nvPicPr>
          <p:cNvPr id="166" name="Google Shape;166;p29"/>
          <p:cNvPicPr preferRelativeResize="0"/>
          <p:nvPr/>
        </p:nvPicPr>
        <p:blipFill>
          <a:blip r:embed="rId10">
            <a:alphaModFix/>
          </a:blip>
          <a:stretch>
            <a:fillRect/>
          </a:stretch>
        </p:blipFill>
        <p:spPr>
          <a:xfrm>
            <a:off x="4937100" y="560525"/>
            <a:ext cx="4015963" cy="4125774"/>
          </a:xfrm>
          <a:prstGeom prst="rect">
            <a:avLst/>
          </a:prstGeom>
          <a:noFill/>
          <a:ln>
            <a:noFill/>
          </a:ln>
        </p:spPr>
      </p:pic>
      <p:sp>
        <p:nvSpPr>
          <p:cNvPr id="167" name="Google Shape;167;p29"/>
          <p:cNvSpPr txBox="1"/>
          <p:nvPr/>
        </p:nvSpPr>
        <p:spPr>
          <a:xfrm>
            <a:off x="206050" y="4638950"/>
            <a:ext cx="6285000" cy="4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r>
              <a:rPr lang="en" sz="800"/>
              <a:t>Cho et. al., 2014.</a:t>
            </a:r>
            <a:r>
              <a:rPr lang="en" sz="800">
                <a:solidFill>
                  <a:schemeClr val="dk1"/>
                </a:solidFill>
              </a:rPr>
              <a:t>Learning phrase representations using RNN encoder-decoder for statistical machine translation]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54375"/>
            <a:ext cx="4444800" cy="4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D9EEB"/>
                </a:solidFill>
              </a:rPr>
              <a:t>Basic RNN Encoder-decoder</a:t>
            </a:r>
            <a:endParaRPr sz="2400">
              <a:solidFill>
                <a:srgbClr val="6D9EEB"/>
              </a:solidFill>
            </a:endParaRPr>
          </a:p>
        </p:txBody>
      </p:sp>
      <p:sp>
        <p:nvSpPr>
          <p:cNvPr id="173" name="Google Shape;173;p30"/>
          <p:cNvSpPr txBox="1">
            <a:spLocks noGrp="1"/>
          </p:cNvSpPr>
          <p:nvPr>
            <p:ph type="body" idx="1"/>
          </p:nvPr>
        </p:nvSpPr>
        <p:spPr>
          <a:xfrm>
            <a:off x="311700" y="924050"/>
            <a:ext cx="4512000" cy="3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Compute every hidden state in decoder from</a:t>
            </a:r>
            <a:endParaRPr sz="1600" b="1"/>
          </a:p>
          <a:p>
            <a:pPr marL="457200" lvl="0" indent="0" algn="l" rtl="0">
              <a:spcBef>
                <a:spcPts val="1600"/>
              </a:spcBef>
              <a:spcAft>
                <a:spcPts val="0"/>
              </a:spcAft>
              <a:buNone/>
            </a:pPr>
            <a:r>
              <a:rPr lang="en" sz="1600"/>
              <a:t>- Previous hidden state (standard RNN)</a:t>
            </a:r>
            <a:endParaRPr sz="1600"/>
          </a:p>
          <a:p>
            <a:pPr marL="457200" lvl="0" indent="0" algn="l" rtl="0">
              <a:spcBef>
                <a:spcPts val="1600"/>
              </a:spcBef>
              <a:spcAft>
                <a:spcPts val="0"/>
              </a:spcAft>
              <a:buNone/>
            </a:pPr>
            <a:r>
              <a:rPr lang="en" sz="1600"/>
              <a:t>- Last hidden vector of the encoder C</a:t>
            </a:r>
            <a:endParaRPr sz="1600"/>
          </a:p>
          <a:p>
            <a:pPr marL="457200" lvl="0" indent="0" algn="l" rtl="0">
              <a:spcBef>
                <a:spcPts val="1600"/>
              </a:spcBef>
              <a:spcAft>
                <a:spcPts val="0"/>
              </a:spcAft>
              <a:buNone/>
            </a:pPr>
            <a:r>
              <a:rPr lang="en" sz="1600"/>
              <a:t>- Previous predicted output word</a:t>
            </a:r>
            <a:endParaRPr sz="1600"/>
          </a:p>
          <a:p>
            <a:pPr marL="457200" lvl="0" indent="0" algn="l" rtl="0">
              <a:spcBef>
                <a:spcPts val="1600"/>
              </a:spcBef>
              <a:spcAft>
                <a:spcPts val="1600"/>
              </a:spcAft>
              <a:buNone/>
            </a:pPr>
            <a:endParaRPr/>
          </a:p>
        </p:txBody>
      </p:sp>
      <p:sp>
        <p:nvSpPr>
          <p:cNvPr id="174" name="Google Shape;174;p30"/>
          <p:cNvSpPr txBox="1"/>
          <p:nvPr/>
        </p:nvSpPr>
        <p:spPr>
          <a:xfrm rot="-5400000">
            <a:off x="7852350" y="1287500"/>
            <a:ext cx="9093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rPr>
              <a:t>Decoder</a:t>
            </a:r>
            <a:endParaRPr>
              <a:solidFill>
                <a:srgbClr val="980000"/>
              </a:solidFill>
            </a:endParaRPr>
          </a:p>
        </p:txBody>
      </p:sp>
      <p:sp>
        <p:nvSpPr>
          <p:cNvPr id="175" name="Google Shape;175;p30"/>
          <p:cNvSpPr txBox="1"/>
          <p:nvPr/>
        </p:nvSpPr>
        <p:spPr>
          <a:xfrm rot="-5400000">
            <a:off x="8001000" y="3320325"/>
            <a:ext cx="9093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Encoder</a:t>
            </a:r>
            <a:endParaRPr>
              <a:solidFill>
                <a:srgbClr val="FF0000"/>
              </a:solidFill>
            </a:endParaRPr>
          </a:p>
        </p:txBody>
      </p:sp>
      <p:pic>
        <p:nvPicPr>
          <p:cNvPr id="176" name="Google Shape;176;p30"/>
          <p:cNvPicPr preferRelativeResize="0"/>
          <p:nvPr/>
        </p:nvPicPr>
        <p:blipFill>
          <a:blip r:embed="rId3">
            <a:alphaModFix/>
          </a:blip>
          <a:stretch>
            <a:fillRect/>
          </a:stretch>
        </p:blipFill>
        <p:spPr>
          <a:xfrm>
            <a:off x="4876800" y="408125"/>
            <a:ext cx="3590700" cy="3681604"/>
          </a:xfrm>
          <a:prstGeom prst="rect">
            <a:avLst/>
          </a:prstGeom>
          <a:noFill/>
          <a:ln>
            <a:noFill/>
          </a:ln>
        </p:spPr>
      </p:pic>
      <p:sp>
        <p:nvSpPr>
          <p:cNvPr id="177" name="Google Shape;177;p30"/>
          <p:cNvSpPr txBox="1"/>
          <p:nvPr/>
        </p:nvSpPr>
        <p:spPr>
          <a:xfrm flipH="1">
            <a:off x="7453700" y="2362200"/>
            <a:ext cx="334800" cy="331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1200">
                <a:solidFill>
                  <a:schemeClr val="dk2"/>
                </a:solidFill>
              </a:rPr>
              <a:t>C</a:t>
            </a:r>
            <a:endParaRPr/>
          </a:p>
        </p:txBody>
      </p:sp>
      <p:sp>
        <p:nvSpPr>
          <p:cNvPr id="178" name="Google Shape;178;p30"/>
          <p:cNvSpPr txBox="1"/>
          <p:nvPr/>
        </p:nvSpPr>
        <p:spPr>
          <a:xfrm>
            <a:off x="471125" y="3453875"/>
            <a:ext cx="2610000" cy="4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Decoder hidden state at time </a:t>
            </a:r>
            <a:r>
              <a:rPr lang="en" i="1"/>
              <a:t>t</a:t>
            </a:r>
            <a:endParaRPr i="1"/>
          </a:p>
        </p:txBody>
      </p:sp>
      <p:pic>
        <p:nvPicPr>
          <p:cNvPr id="179" name="Google Shape;179;p30"/>
          <p:cNvPicPr preferRelativeResize="0"/>
          <p:nvPr/>
        </p:nvPicPr>
        <p:blipFill>
          <a:blip r:embed="rId4">
            <a:alphaModFix/>
          </a:blip>
          <a:stretch>
            <a:fillRect/>
          </a:stretch>
        </p:blipFill>
        <p:spPr>
          <a:xfrm>
            <a:off x="3081125" y="3453875"/>
            <a:ext cx="1819117" cy="33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216425"/>
            <a:ext cx="6594000" cy="4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6D9EEB"/>
                </a:solidFill>
              </a:rPr>
              <a:t>RNN Encoder-decoder: </a:t>
            </a:r>
            <a:r>
              <a:rPr lang="en" sz="2200" b="1">
                <a:solidFill>
                  <a:srgbClr val="6D9EEB"/>
                </a:solidFill>
              </a:rPr>
              <a:t>Short falls</a:t>
            </a:r>
            <a:r>
              <a:rPr lang="en">
                <a:solidFill>
                  <a:srgbClr val="6D9EEB"/>
                </a:solidFill>
              </a:rPr>
              <a:t> </a:t>
            </a:r>
            <a:endParaRPr>
              <a:solidFill>
                <a:srgbClr val="6D9EEB"/>
              </a:solidFill>
            </a:endParaRPr>
          </a:p>
        </p:txBody>
      </p:sp>
      <p:sp>
        <p:nvSpPr>
          <p:cNvPr id="185" name="Google Shape;185;p31"/>
          <p:cNvSpPr txBox="1">
            <a:spLocks noGrp="1"/>
          </p:cNvSpPr>
          <p:nvPr>
            <p:ph type="body" idx="1"/>
          </p:nvPr>
        </p:nvSpPr>
        <p:spPr>
          <a:xfrm>
            <a:off x="311700" y="1000075"/>
            <a:ext cx="4893300" cy="1176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a:t>Has to remember the whole sentence</a:t>
            </a:r>
            <a:endParaRPr sz="1600"/>
          </a:p>
          <a:p>
            <a:pPr marL="457200" lvl="0" indent="-330200" algn="l" rtl="0">
              <a:spcBef>
                <a:spcPts val="0"/>
              </a:spcBef>
              <a:spcAft>
                <a:spcPts val="0"/>
              </a:spcAft>
              <a:buSzPts val="1600"/>
              <a:buChar char="-"/>
            </a:pPr>
            <a:r>
              <a:rPr lang="en" sz="1600"/>
              <a:t>Fixed size representation can be a bottleneck</a:t>
            </a:r>
            <a:endParaRPr sz="1600"/>
          </a:p>
          <a:p>
            <a:pPr marL="457200" lvl="0" indent="-330200" algn="l" rtl="0">
              <a:spcBef>
                <a:spcPts val="0"/>
              </a:spcBef>
              <a:spcAft>
                <a:spcPts val="0"/>
              </a:spcAft>
              <a:buSzPts val="1600"/>
              <a:buChar char="-"/>
            </a:pPr>
            <a:r>
              <a:rPr lang="en" sz="1600"/>
              <a:t>Humans do it differently </a:t>
            </a:r>
            <a:endParaRPr sz="1600"/>
          </a:p>
        </p:txBody>
      </p:sp>
      <p:sp>
        <p:nvSpPr>
          <p:cNvPr id="186" name="Google Shape;186;p31"/>
          <p:cNvSpPr txBox="1"/>
          <p:nvPr/>
        </p:nvSpPr>
        <p:spPr>
          <a:xfrm>
            <a:off x="4376300" y="918600"/>
            <a:ext cx="113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D9EEB"/>
                </a:solidFill>
              </a:rPr>
              <a:t>Even with LSTM/GRU</a:t>
            </a:r>
            <a:endParaRPr sz="1200">
              <a:solidFill>
                <a:srgbClr val="6D9EEB"/>
              </a:solidFill>
            </a:endParaRPr>
          </a:p>
        </p:txBody>
      </p:sp>
      <p:sp>
        <p:nvSpPr>
          <p:cNvPr id="187" name="Google Shape;187;p31"/>
          <p:cNvSpPr txBox="1"/>
          <p:nvPr/>
        </p:nvSpPr>
        <p:spPr>
          <a:xfrm>
            <a:off x="3080900" y="1604400"/>
            <a:ext cx="1791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D9EEB"/>
                </a:solidFill>
              </a:rPr>
              <a:t>Need to attend to each individual word</a:t>
            </a:r>
            <a:endParaRPr sz="1200">
              <a:solidFill>
                <a:srgbClr val="6D9EEB"/>
              </a:solidFill>
            </a:endParaRPr>
          </a:p>
        </p:txBody>
      </p:sp>
      <p:pic>
        <p:nvPicPr>
          <p:cNvPr id="188" name="Google Shape;188;p31"/>
          <p:cNvPicPr preferRelativeResize="0"/>
          <p:nvPr/>
        </p:nvPicPr>
        <p:blipFill>
          <a:blip r:embed="rId3">
            <a:alphaModFix/>
          </a:blip>
          <a:stretch>
            <a:fillRect/>
          </a:stretch>
        </p:blipFill>
        <p:spPr>
          <a:xfrm>
            <a:off x="381000" y="2177100"/>
            <a:ext cx="4161600" cy="2509200"/>
          </a:xfrm>
          <a:prstGeom prst="rect">
            <a:avLst/>
          </a:prstGeom>
          <a:noFill/>
          <a:ln>
            <a:noFill/>
          </a:ln>
        </p:spPr>
      </p:pic>
      <p:pic>
        <p:nvPicPr>
          <p:cNvPr id="189" name="Google Shape;189;p31"/>
          <p:cNvPicPr preferRelativeResize="0"/>
          <p:nvPr/>
        </p:nvPicPr>
        <p:blipFill>
          <a:blip r:embed="rId4">
            <a:alphaModFix/>
          </a:blip>
          <a:stretch>
            <a:fillRect/>
          </a:stretch>
        </p:blipFill>
        <p:spPr>
          <a:xfrm>
            <a:off x="5433600" y="1338900"/>
            <a:ext cx="3455432" cy="3118799"/>
          </a:xfrm>
          <a:prstGeom prst="rect">
            <a:avLst/>
          </a:prstGeom>
          <a:noFill/>
          <a:ln>
            <a:noFill/>
          </a:ln>
        </p:spPr>
      </p:pic>
      <p:sp>
        <p:nvSpPr>
          <p:cNvPr id="190" name="Google Shape;190;p31"/>
          <p:cNvSpPr txBox="1"/>
          <p:nvPr/>
        </p:nvSpPr>
        <p:spPr>
          <a:xfrm>
            <a:off x="5509800" y="2529650"/>
            <a:ext cx="135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Fixed size representation</a:t>
            </a:r>
            <a:endParaRPr/>
          </a:p>
        </p:txBody>
      </p:sp>
      <p:sp>
        <p:nvSpPr>
          <p:cNvPr id="191" name="Google Shape;191;p31"/>
          <p:cNvSpPr txBox="1"/>
          <p:nvPr/>
        </p:nvSpPr>
        <p:spPr>
          <a:xfrm>
            <a:off x="154525" y="4762625"/>
            <a:ext cx="65940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Cho et. al., 2014. On the Properties of Neural Machine Translation: Encoder-Decoder Approaches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292625"/>
            <a:ext cx="8520600" cy="4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D9EEB"/>
                </a:solidFill>
              </a:rPr>
              <a:t>Basic RNN Encoder-decoder: </a:t>
            </a:r>
            <a:r>
              <a:rPr lang="en" b="1">
                <a:solidFill>
                  <a:srgbClr val="434343"/>
                </a:solidFill>
              </a:rPr>
              <a:t>shortfall </a:t>
            </a:r>
            <a:r>
              <a:rPr lang="en" sz="2400" b="1">
                <a:solidFill>
                  <a:srgbClr val="434343"/>
                </a:solidFill>
              </a:rPr>
              <a:t>example</a:t>
            </a:r>
            <a:endParaRPr sz="2400" b="1">
              <a:solidFill>
                <a:srgbClr val="434343"/>
              </a:solidFill>
            </a:endParaRPr>
          </a:p>
        </p:txBody>
      </p:sp>
      <p:sp>
        <p:nvSpPr>
          <p:cNvPr id="197" name="Google Shape;197;p32"/>
          <p:cNvSpPr txBox="1">
            <a:spLocks noGrp="1"/>
          </p:cNvSpPr>
          <p:nvPr>
            <p:ph type="body" idx="1"/>
          </p:nvPr>
        </p:nvSpPr>
        <p:spPr>
          <a:xfrm>
            <a:off x="311700" y="11193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Deviation in the end of long sentences</a:t>
            </a:r>
            <a:endParaRPr/>
          </a:p>
          <a:p>
            <a:pPr marL="457200" lvl="0" indent="0" algn="l" rtl="0">
              <a:spcBef>
                <a:spcPts val="1600"/>
              </a:spcBef>
              <a:spcAft>
                <a:spcPts val="1600"/>
              </a:spcAft>
              <a:buNone/>
            </a:pPr>
            <a:endParaRPr/>
          </a:p>
        </p:txBody>
      </p:sp>
      <p:pic>
        <p:nvPicPr>
          <p:cNvPr id="198" name="Google Shape;198;p32"/>
          <p:cNvPicPr preferRelativeResize="0"/>
          <p:nvPr/>
        </p:nvPicPr>
        <p:blipFill>
          <a:blip r:embed="rId3">
            <a:alphaModFix/>
          </a:blip>
          <a:stretch>
            <a:fillRect/>
          </a:stretch>
        </p:blipFill>
        <p:spPr>
          <a:xfrm>
            <a:off x="1202625" y="1606724"/>
            <a:ext cx="7003199" cy="940425"/>
          </a:xfrm>
          <a:prstGeom prst="rect">
            <a:avLst/>
          </a:prstGeom>
          <a:noFill/>
          <a:ln>
            <a:noFill/>
          </a:ln>
        </p:spPr>
      </p:pic>
      <p:pic>
        <p:nvPicPr>
          <p:cNvPr id="199" name="Google Shape;199;p32"/>
          <p:cNvPicPr preferRelativeResize="0"/>
          <p:nvPr/>
        </p:nvPicPr>
        <p:blipFill>
          <a:blip r:embed="rId4">
            <a:alphaModFix/>
          </a:blip>
          <a:stretch>
            <a:fillRect/>
          </a:stretch>
        </p:blipFill>
        <p:spPr>
          <a:xfrm>
            <a:off x="1202625" y="2652575"/>
            <a:ext cx="7079401" cy="990450"/>
          </a:xfrm>
          <a:prstGeom prst="rect">
            <a:avLst/>
          </a:prstGeom>
          <a:noFill/>
          <a:ln>
            <a:noFill/>
          </a:ln>
        </p:spPr>
      </p:pic>
      <p:sp>
        <p:nvSpPr>
          <p:cNvPr id="200" name="Google Shape;200;p32"/>
          <p:cNvSpPr/>
          <p:nvPr/>
        </p:nvSpPr>
        <p:spPr>
          <a:xfrm>
            <a:off x="6060675" y="1920525"/>
            <a:ext cx="2221200" cy="23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260075" y="2149125"/>
            <a:ext cx="2835000" cy="23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260075" y="3215925"/>
            <a:ext cx="2547900" cy="23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947050" y="2987325"/>
            <a:ext cx="334800" cy="23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txBox="1"/>
          <p:nvPr/>
        </p:nvSpPr>
        <p:spPr>
          <a:xfrm>
            <a:off x="3960375" y="3990775"/>
            <a:ext cx="3476700" cy="3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“based on his state of health???”</a:t>
            </a:r>
            <a:endParaRPr b="1">
              <a:solidFill>
                <a:srgbClr val="98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D9EEB"/>
                </a:solidFill>
              </a:rPr>
              <a:t>Learning to Align and Translate: </a:t>
            </a:r>
            <a:r>
              <a:rPr lang="en" sz="2400">
                <a:solidFill>
                  <a:srgbClr val="434343"/>
                </a:solidFill>
              </a:rPr>
              <a:t>Attention Mechanism</a:t>
            </a:r>
            <a:endParaRPr sz="2400">
              <a:solidFill>
                <a:srgbClr val="434343"/>
              </a:solidFill>
            </a:endParaRPr>
          </a:p>
        </p:txBody>
      </p:sp>
      <p:sp>
        <p:nvSpPr>
          <p:cNvPr id="210" name="Google Shape;210;p33"/>
          <p:cNvSpPr txBox="1">
            <a:spLocks noGrp="1"/>
          </p:cNvSpPr>
          <p:nvPr>
            <p:ph type="body" idx="1"/>
          </p:nvPr>
        </p:nvSpPr>
        <p:spPr>
          <a:xfrm>
            <a:off x="311700" y="1381075"/>
            <a:ext cx="8377200" cy="2401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dk1"/>
                </a:solidFill>
              </a:rPr>
              <a:t>Neural machine translation models often encode source sentence into a fixed-length vector from which a decoder generates translation. However, they do suffer on long sentences.</a:t>
            </a:r>
            <a:endParaRPr sz="1600">
              <a:solidFill>
                <a:schemeClr val="dk1"/>
              </a:solidFill>
            </a:endParaRPr>
          </a:p>
          <a:p>
            <a:pPr marL="457200" lvl="0" indent="-330200" algn="l" rtl="0">
              <a:spcBef>
                <a:spcPts val="1000"/>
              </a:spcBef>
              <a:spcAft>
                <a:spcPts val="0"/>
              </a:spcAft>
              <a:buClr>
                <a:schemeClr val="dk1"/>
              </a:buClr>
              <a:buSzPts val="1600"/>
              <a:buChar char="-"/>
            </a:pPr>
            <a:r>
              <a:rPr lang="en" sz="1600">
                <a:solidFill>
                  <a:srgbClr val="111111"/>
                </a:solidFill>
                <a:highlight>
                  <a:srgbClr val="FDFDFD"/>
                </a:highlight>
              </a:rPr>
              <a:t>Rather than building a single context vector out of the encoder’s last hidden state, the secret sauce invented by attention is to create shortcuts between the context vector and the entire source input. The weights of these shortcut connections are customizable for each output element.</a:t>
            </a:r>
            <a:endParaRPr sz="1600">
              <a:solidFill>
                <a:srgbClr val="111111"/>
              </a:solidFill>
              <a:highlight>
                <a:srgbClr val="FDFDFD"/>
              </a:highlight>
            </a:endParaRPr>
          </a:p>
          <a:p>
            <a:pPr marL="457200" lvl="0" indent="0" algn="l" rtl="0">
              <a:spcBef>
                <a:spcPts val="1000"/>
              </a:spcBef>
              <a:spcAft>
                <a:spcPts val="1600"/>
              </a:spcAft>
              <a:buNone/>
            </a:pPr>
            <a:endParaRPr sz="1600">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2794</Words>
  <Application>Microsoft Macintosh PowerPoint</Application>
  <PresentationFormat>On-screen Show (16:9)</PresentationFormat>
  <Paragraphs>308</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Roboto</vt:lpstr>
      <vt:lpstr>Calibri</vt:lpstr>
      <vt:lpstr>Arial</vt:lpstr>
      <vt:lpstr>Alegreya</vt:lpstr>
      <vt:lpstr>Times New Roman</vt:lpstr>
      <vt:lpstr>Simple Light</vt:lpstr>
      <vt:lpstr>Simple Light</vt:lpstr>
      <vt:lpstr>NEURAL MACHINE TRANSLATION BY JOINTLY LEARNING TO ALIGN AND TRANSLATE  ‘ICLR 15’</vt:lpstr>
      <vt:lpstr>Outline</vt:lpstr>
      <vt:lpstr>Overview Introduction:  Machine Translation</vt:lpstr>
      <vt:lpstr>Overview Introduction</vt:lpstr>
      <vt:lpstr>Previous work: Basic RNN Encoder-decoder definition</vt:lpstr>
      <vt:lpstr>Basic RNN Encoder-decoder</vt:lpstr>
      <vt:lpstr>RNN Encoder-decoder: Short falls </vt:lpstr>
      <vt:lpstr>Basic RNN Encoder-decoder: shortfall example</vt:lpstr>
      <vt:lpstr>Learning to Align and Translate: Attention Mechanism</vt:lpstr>
      <vt:lpstr>Learning to Align and Translate</vt:lpstr>
      <vt:lpstr>Main Contribution</vt:lpstr>
      <vt:lpstr>New encoder</vt:lpstr>
      <vt:lpstr>Learning to Align and Translate</vt:lpstr>
      <vt:lpstr>New architecture</vt:lpstr>
      <vt:lpstr>New architecture</vt:lpstr>
      <vt:lpstr>New architecture</vt:lpstr>
      <vt:lpstr>Alignment matrix: Explicitly shows the correlation between source and target words</vt:lpstr>
      <vt:lpstr>Intuitions</vt:lpstr>
      <vt:lpstr>Experiment: English to French</vt:lpstr>
      <vt:lpstr>Quantitative results</vt:lpstr>
      <vt:lpstr>Quantitative results</vt:lpstr>
      <vt:lpstr>Qualitative Results: Translation</vt:lpstr>
      <vt:lpstr>Discussion: Qualitative Analysis Alignment</vt:lpstr>
      <vt:lpstr>Discussion:Qualitative Analysis Alignment</vt:lpstr>
      <vt:lpstr>Discussion: Qualitative Analysis Alignment</vt:lpstr>
      <vt:lpstr>Conclusion</vt:lpstr>
      <vt:lpstr>Appendix: Self Study Greedy search</vt:lpstr>
      <vt:lpstr>Self Study Greedy search</vt:lpstr>
      <vt:lpstr>Appendix: Self Study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MACHINE TRANSLATION BY JOINTLY LEARNING TO ALIGN AND TRANSLATE  ‘ICLR 15’</dc:title>
  <cp:lastModifiedBy>Happy Buzaaba</cp:lastModifiedBy>
  <cp:revision>1</cp:revision>
  <dcterms:modified xsi:type="dcterms:W3CDTF">2019-04-26T13:56:16Z</dcterms:modified>
</cp:coreProperties>
</file>